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41"/>
  </p:notesMasterIdLst>
  <p:sldIdLst>
    <p:sldId id="388" r:id="rId2"/>
    <p:sldId id="478" r:id="rId3"/>
    <p:sldId id="2068" r:id="rId4"/>
    <p:sldId id="2069" r:id="rId5"/>
    <p:sldId id="2017" r:id="rId6"/>
    <p:sldId id="2039" r:id="rId7"/>
    <p:sldId id="2038" r:id="rId8"/>
    <p:sldId id="479" r:id="rId9"/>
    <p:sldId id="2018" r:id="rId10"/>
    <p:sldId id="2056" r:id="rId11"/>
    <p:sldId id="2072" r:id="rId12"/>
    <p:sldId id="2057" r:id="rId13"/>
    <p:sldId id="2075" r:id="rId14"/>
    <p:sldId id="2058" r:id="rId15"/>
    <p:sldId id="2073" r:id="rId16"/>
    <p:sldId id="2074" r:id="rId17"/>
    <p:sldId id="2077" r:id="rId18"/>
    <p:sldId id="2076" r:id="rId19"/>
    <p:sldId id="2071" r:id="rId20"/>
    <p:sldId id="2082" r:id="rId21"/>
    <p:sldId id="2083" r:id="rId22"/>
    <p:sldId id="2080" r:id="rId23"/>
    <p:sldId id="2059" r:id="rId24"/>
    <p:sldId id="2079" r:id="rId25"/>
    <p:sldId id="2078" r:id="rId26"/>
    <p:sldId id="2070" r:id="rId27"/>
    <p:sldId id="2084" r:id="rId28"/>
    <p:sldId id="2085" r:id="rId29"/>
    <p:sldId id="2086" r:id="rId30"/>
    <p:sldId id="2060" r:id="rId31"/>
    <p:sldId id="2087" r:id="rId32"/>
    <p:sldId id="2090" r:id="rId33"/>
    <p:sldId id="2089" r:id="rId34"/>
    <p:sldId id="2091" r:id="rId35"/>
    <p:sldId id="2062" r:id="rId36"/>
    <p:sldId id="2088" r:id="rId37"/>
    <p:sldId id="2061" r:id="rId38"/>
    <p:sldId id="2053" r:id="rId39"/>
    <p:sldId id="2055" r:id="rId40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630"/>
    <a:srgbClr val="669900"/>
    <a:srgbClr val="00CC00"/>
    <a:srgbClr val="0000FF"/>
    <a:srgbClr val="FFFFFF"/>
    <a:srgbClr val="CC6600"/>
    <a:srgbClr val="B8B8B8"/>
    <a:srgbClr val="9D0000"/>
    <a:srgbClr val="95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91" autoAdjust="0"/>
    <p:restoredTop sz="96327" autoAdjust="0"/>
  </p:normalViewPr>
  <p:slideViewPr>
    <p:cSldViewPr snapToGrid="0">
      <p:cViewPr varScale="1">
        <p:scale>
          <a:sx n="157" d="100"/>
          <a:sy n="157" d="100"/>
        </p:scale>
        <p:origin x="520" y="168"/>
      </p:cViewPr>
      <p:guideLst>
        <p:guide orient="horz" pos="2160"/>
        <p:guide pos="3840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6.png>
</file>

<file path=ppt/media/image17.jpe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4.png>
</file>

<file path=ppt/media/image25.jpeg>
</file>

<file path=ppt/media/image26.png>
</file>

<file path=ppt/media/image27.jpeg>
</file>

<file path=ppt/media/image28.jpeg>
</file>

<file path=ppt/media/image29.png>
</file>

<file path=ppt/media/image3.jpeg>
</file>

<file path=ppt/media/image30.gif>
</file>

<file path=ppt/media/image31.png>
</file>

<file path=ppt/media/image32.jpeg>
</file>

<file path=ppt/media/image33.png>
</file>

<file path=ppt/media/image34.png>
</file>

<file path=ppt/media/image35.png>
</file>

<file path=ppt/media/image36.jpeg>
</file>

<file path=ppt/media/image37.jpeg>
</file>

<file path=ppt/media/image38.png>
</file>

<file path=ppt/media/image39.png>
</file>

<file path=ppt/media/image4.jpeg>
</file>

<file path=ppt/media/image40.jpeg>
</file>

<file path=ppt/media/image41.png>
</file>

<file path=ppt/media/image42.jpeg>
</file>

<file path=ppt/media/image43.jpeg>
</file>

<file path=ppt/media/image44.jpeg>
</file>

<file path=ppt/media/image45.jpeg>
</file>

<file path=ppt/media/image46.pn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png>
</file>

<file path=ppt/media/image54.png>
</file>

<file path=ppt/media/image55.png>
</file>

<file path=ppt/media/image56.jpeg>
</file>

<file path=ppt/media/image57.png>
</file>

<file path=ppt/media/image58.png>
</file>

<file path=ppt/media/image59.jpe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jpeg>
</file>

<file path=ppt/media/image66.png>
</file>

<file path=ppt/media/image67.jpeg>
</file>

<file path=ppt/media/image67.png>
</file>

<file path=ppt/media/image68.jpeg>
</file>

<file path=ppt/media/image68.png>
</file>

<file path=ppt/media/image69.jpeg>
</file>

<file path=ppt/media/image69.png>
</file>

<file path=ppt/media/image7.png>
</file>

<file path=ppt/media/image70.jpe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jpeg>
</file>

<file path=ppt/media/image77.png>
</file>

<file path=ppt/media/image78.png>
</file>

<file path=ppt/media/image79.png>
</file>

<file path=ppt/media/image8.png>
</file>

<file path=ppt/media/image80.png>
</file>

<file path=ppt/media/image81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4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" charset="-128"/>
                <a:cs typeface="+mn-cs"/>
              </a:defRPr>
            </a:lvl1pPr>
          </a:lstStyle>
          <a:p>
            <a:pPr>
              <a:defRPr/>
            </a:pPr>
            <a:fld id="{0EE26C0C-D63D-45AF-A471-A3D6BD5561E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ＭＳ Ｐゴシック" pitchFamily="-123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B204B1A-73D0-4DB5-9D5A-907DF0676C32}" type="slidenum">
              <a:rPr lang="en-US" smtClean="0">
                <a:latin typeface="Arial" pitchFamily="-123" charset="0"/>
                <a:ea typeface="ＭＳ Ｐゴシック" pitchFamily="-123" charset="-128"/>
                <a:cs typeface="ＭＳ Ｐゴシック" pitchFamily="-123" charset="-128"/>
              </a:rPr>
              <a:pPr/>
              <a:t>1</a:t>
            </a:fld>
            <a:endParaRPr lang="en-US">
              <a:latin typeface="Arial" pitchFamily="-123" charset="0"/>
              <a:ea typeface="ＭＳ Ｐゴシック" pitchFamily="-123" charset="-128"/>
              <a:cs typeface="ＭＳ Ｐゴシック" pitchFamily="-123" charset="-128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ACDD7-2F67-4E5D-6A1E-2FD80C7E9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D7AF7D92-8484-1719-BEFF-C9701F66554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A760C353-957A-B495-BA3D-8BA81A01388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681822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8D120C-1AE3-F9EC-9BE4-D7D38E8A37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338AA7A1-57D8-3E5E-2083-77B5EC8593D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FF433B8C-20CC-4968-143C-4185F5D53A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590652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78990B-B5DB-9AC7-F7D9-723A4CCD1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C16E75A9-E209-66FE-9EF3-BE039251AEC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91B0D577-00EE-5767-E615-6B1A727B04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256584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839992-9402-8BB9-C4B9-C612A63DC7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0B525986-F79C-8620-FAE6-D0A074FA33A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CD54B7D0-5992-C4E8-C69A-5D6730247F6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01250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709481-F27C-38AA-8EFF-6E1D54B12A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E1424330-8EC5-BABA-E17E-67AF62A9759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44331C8D-E797-7A19-0198-F3B64967191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445895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1565AA-9712-B32F-79AF-89D46370E9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06B65352-0426-9CC1-ED71-CEF2770C498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2D9D5F6C-CF87-3E1B-F13E-4DC42D8816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835359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2B97F8-7ADF-BC77-4B18-0DE5CC46C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D8787440-0556-BA87-2380-B70519D1637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7B901C64-2D06-0B50-0718-D34A8EAF5E5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62046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487037-1FC3-248F-BAAE-65BF597149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C119FE09-A212-A5BA-FA3A-557CAF77BB7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40DD37A5-CFE9-14BE-630A-B05AFFA5EE0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662712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2B97F8-7ADF-BC77-4B18-0DE5CC46C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D8787440-0556-BA87-2380-B70519D1637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7B901C64-2D06-0B50-0718-D34A8EAF5E5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383799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39F13E-0BCA-6C46-F478-100DA7FDE9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E7095BEE-20E7-3A58-1545-809526E8EFC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01A1D336-297D-B3B1-3444-703A82CA62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112112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135449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37EA4C-556D-3E2E-5F69-18EB5DACE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BCF85C93-FB48-0BAD-0DAD-787C8F9369A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23B701E5-E34B-AB63-804F-2974C04D76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209671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41ED21-D697-3691-2D3B-9557362FB7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5FE51E4E-AA91-0D3A-5293-52ED83EB0E1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04C02853-53A1-0106-058E-F6CB6AF954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3902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AAD161-223E-048A-8104-A78C59E83D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64C7DCFD-9623-4285-C4CE-705DA8A895B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A808C46F-C628-2512-6E95-6764ED35F8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4017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FA0C63-7F66-12D7-0DE3-4A46285498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B6078860-7F06-CB24-33BA-160A7565E5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E700EC17-49CC-655D-6B0E-59D993CB0E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8906063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D1DFCD-DF04-E25F-6764-475A2693AB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E0ADFA44-2043-4000-FEC6-04E96D8701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B27B38F2-A2D2-E86F-B0AB-3B3BB764AF5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195671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E3BD8E-4F90-A312-31A2-BF48D73DE9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D7978766-CCFF-51C2-A327-BA14862F494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B250069A-80C6-3174-6516-7637A9CC16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671894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CA3BB8-75C5-1E9D-5DAB-4BECC11D6B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B0E40C4D-5CFD-97AB-DE95-B8D70394EA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B8434E46-6067-6B00-7C85-D9B655B3D45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4233068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68A438-E0E9-D47F-E816-02DAEA836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E5EDC4F2-360B-BB64-51B1-F4596557371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211E2F1E-8F53-37E6-91AD-35174007F32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9060346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9E97F9-6211-D122-FFE1-BE357A1FD9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15D9DB1A-15B8-1F19-EE37-79B029EF05D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D69B2F12-FF91-01B6-E02C-DFCDFAFAC85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055199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13497-107E-D1EB-BB37-B0949AE164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2B65AAA2-C7BA-8BBA-7BD1-E1314FB4AA1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6209923A-8EA7-8B94-4301-0D2D346113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671552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558F8B-3BF5-307E-914F-74843A541C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0B93CAFA-F39D-4378-0E74-C989D573C35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1180959B-8E47-7FB1-3473-88B1D73F534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6386754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7D1A48-CC2C-A833-0811-FCEF1B158C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21F5C743-CB95-D319-7FE7-56DD5E0FB34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548D8556-4C3F-13A6-D65E-755E4ADE4A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4303830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EDC168-BED5-5CA8-035D-5275311A36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D3C7F640-0D00-8B8B-82E1-D6EF487C4C5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30130E5D-5F52-6181-C09F-F07167CC9C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312327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DE6D4B-D46B-A69C-5E81-52CA81EA84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3F1915F0-A246-3FCE-4A24-DA5F344357E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AF172BFA-CA3A-67A8-F3AA-E6593BF71D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2019437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DEDC98-676D-3578-2A31-7CEC22D133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D163940F-5350-91F7-EE86-CBB863B118E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EF1B44FC-7671-BA8D-98B2-AD25D9DBE93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7909496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55741E-1A1F-CFC9-B46E-81CC904139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8BCDDFE5-EC53-2710-2C7B-B2C215B6155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54D08772-07A3-C329-DFE6-603B1746764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6798520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A5D6B5-EFAD-BFE7-032F-834612D489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274E8677-2A67-CB20-FD06-BD2BC9A9781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C78CA86C-3696-147F-B4A1-C8227B967E4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9447097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7484AA-D7A5-4923-93D3-3A4502C195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37D988DD-EE5C-680C-E5F8-FF2C3F6359E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5081CA91-18A2-D682-B4DC-747A392DD2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5052191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B5C6EF-B23E-9988-9E3B-C2B333C965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4E785414-096C-F0ED-610F-F72FBA9128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024C9A9A-C9B7-1473-7D8B-499EF44D80D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4551775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7113BB-5CAE-9DFA-E6A4-D78AA05B8E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76396976-4F90-8BF1-2B45-8AC88B7ABF9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A249EAE0-3402-E9D6-DC88-60AC91A9088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7879774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1C662F-EB93-72DB-0D2C-9AE1AB6E4B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51682445-73E7-4332-5318-9C87F46CBE9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E6DBAD03-0DA1-6F3B-A0A3-B719FEE04D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652194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326528-1725-FF5C-86BF-C671EDCB74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155DE691-AD8C-83A1-0D3C-238AA366A49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5D7373D0-7FB5-B8AF-91D4-B659D5A516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491361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C28D1-3C83-41EA-E605-E8C2A37074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FFCFDE7D-D0A2-04E9-E76D-634C68442B3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5D311560-2B80-39DD-E36A-DC20F66E0D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10002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E1C580-5173-50E6-B9A8-B98B56BF5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C91FD57A-1EB6-265D-3183-B3C12614E8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0BBDC5AC-7F7A-6620-2B31-A1E08CE2B7F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591614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D18D87-A94B-A617-C59C-7684F8A68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68C31208-E05D-D241-2075-0C6A125B9A9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3AA248EF-9BC8-0F42-1A6F-99FDAE23241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44543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7D9579-6583-4694-2C25-B905EC07D1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70D6DB1A-EEB9-302F-5333-24F29889B49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C5E9FCF6-0624-73DA-ED98-CBF4C0E377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600503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1AF777-2066-5B36-F2F7-58CCF6A4B5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8CFE84F5-FAF9-02FB-A8B9-566E8E0C76A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251B2324-D341-2443-C072-F28F899868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41144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21800" y="304800"/>
            <a:ext cx="2870200" cy="6324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11200" y="304800"/>
            <a:ext cx="8407400" cy="6324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04800"/>
            <a:ext cx="10261600" cy="603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11200" y="1371600"/>
            <a:ext cx="55372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1600" y="1371600"/>
            <a:ext cx="55372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711200" y="304800"/>
            <a:ext cx="114808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04800"/>
            <a:ext cx="10261600" cy="603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711200" y="1371600"/>
            <a:ext cx="11277600" cy="525780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04800"/>
            <a:ext cx="10261600" cy="603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1200" y="1371600"/>
            <a:ext cx="55372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451600" y="1371600"/>
            <a:ext cx="55372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451600" y="4076700"/>
            <a:ext cx="55372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04800"/>
            <a:ext cx="10261600" cy="603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11200" y="1371600"/>
            <a:ext cx="55372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6451600" y="1371600"/>
            <a:ext cx="5537200" cy="525780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04800"/>
            <a:ext cx="10261600" cy="603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11200" y="1371600"/>
            <a:ext cx="55372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451600" y="1371600"/>
            <a:ext cx="55372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451600" y="4076700"/>
            <a:ext cx="55372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0" y="228600"/>
            <a:ext cx="9245600" cy="838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914400" y="1447800"/>
            <a:ext cx="10363200" cy="510540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1200" y="1371600"/>
            <a:ext cx="55372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1600" y="1371600"/>
            <a:ext cx="55372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5" r:id="rId2"/>
    <p:sldLayoutId id="2147483664" r:id="rId3"/>
    <p:sldLayoutId id="2147483663" r:id="rId4"/>
    <p:sldLayoutId id="2147483662" r:id="rId5"/>
    <p:sldLayoutId id="2147483661" r:id="rId6"/>
    <p:sldLayoutId id="2147483660" r:id="rId7"/>
    <p:sldLayoutId id="2147483659" r:id="rId8"/>
    <p:sldLayoutId id="2147483658" r:id="rId9"/>
    <p:sldLayoutId id="2147483657" r:id="rId10"/>
    <p:sldLayoutId id="2147483656" r:id="rId11"/>
    <p:sldLayoutId id="2147483655" r:id="rId12"/>
    <p:sldLayoutId id="2147483654" r:id="rId13"/>
    <p:sldLayoutId id="2147483653" r:id="rId14"/>
    <p:sldLayoutId id="2147483652" r:id="rId15"/>
    <p:sldLayoutId id="2147483651" r:id="rId16"/>
    <p:sldLayoutId id="2147483650" r:id="rId17"/>
    <p:sldLayoutId id="2147483649" r:id="rId1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+mj-lt"/>
          <a:ea typeface="+mj-ea"/>
          <a:cs typeface="ＭＳ Ｐゴシック" pitchFamily="-123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  <a:cs typeface="ＭＳ Ｐゴシック" pitchFamily="-123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  <a:cs typeface="ＭＳ Ｐゴシック" pitchFamily="-123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  <a:cs typeface="ＭＳ Ｐゴシック" pitchFamily="-123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  <a:cs typeface="ＭＳ Ｐゴシック" pitchFamily="-123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ＭＳ Ｐゴシック" pitchFamily="-123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image" Target="../media/image1.png"/><Relationship Id="rId7" Type="http://schemas.openxmlformats.org/officeDocument/2006/relationships/image" Target="http://ww2.kqed.org/science/wp-content/uploads/sites/35/2015/07/Kilobots-v3.00_00_40_26.Still006.jp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https://images.ctfassets.net/cnu0m8re1exe/4cZuEYhcHcK6kesb3sHrr7/6237a44e8aed0db30883340892989e0c/Drone_Swarm.jpg?fm=jpg&amp;fl=progressive&amp;w=660&amp;h=433&amp;fit=fill" TargetMode="Externa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3EehCU3csJQ?start=23&amp;feature=oembed" TargetMode="External"/><Relationship Id="rId4" Type="http://schemas.openxmlformats.org/officeDocument/2006/relationships/image" Target="../media/image2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gif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xnMqLerV19A?start=78&amp;feature=oembed" TargetMode="External"/><Relationship Id="rId4" Type="http://schemas.openxmlformats.org/officeDocument/2006/relationships/image" Target="../media/image3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2ojWO1QNprw?start=157&amp;feature=oembed" TargetMode="External"/><Relationship Id="rId4" Type="http://schemas.openxmlformats.org/officeDocument/2006/relationships/image" Target="../media/image3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2.jpeg"/><Relationship Id="rId4" Type="http://schemas.openxmlformats.org/officeDocument/2006/relationships/image" Target="../media/image4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iPGpoUN29zk?start=50&amp;feature=oembed" TargetMode="External"/><Relationship Id="rId4" Type="http://schemas.openxmlformats.org/officeDocument/2006/relationships/image" Target="../media/image4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7.jpeg"/><Relationship Id="rId4" Type="http://schemas.openxmlformats.org/officeDocument/2006/relationships/image" Target="../media/image4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zXIeqeT_FC8?start=10&amp;feature=oembed" TargetMode="External"/><Relationship Id="rId4" Type="http://schemas.openxmlformats.org/officeDocument/2006/relationships/image" Target="../media/image48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1.jpeg"/><Relationship Id="rId4" Type="http://schemas.openxmlformats.org/officeDocument/2006/relationships/image" Target="../media/image50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9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7" Type="http://schemas.openxmlformats.org/officeDocument/2006/relationships/image" Target="../media/image6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0.png"/><Relationship Id="rId5" Type="http://schemas.openxmlformats.org/officeDocument/2006/relationships/image" Target="../media/image57.png"/><Relationship Id="rId4" Type="http://schemas.openxmlformats.org/officeDocument/2006/relationships/image" Target="../media/image56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9.jpeg"/><Relationship Id="rId5" Type="http://schemas.openxmlformats.org/officeDocument/2006/relationships/image" Target="../media/image58.png"/><Relationship Id="rId4" Type="http://schemas.openxmlformats.org/officeDocument/2006/relationships/image" Target="../media/image61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3" Type="http://schemas.openxmlformats.org/officeDocument/2006/relationships/image" Target="../media/image64.png"/><Relationship Id="rId7" Type="http://schemas.openxmlformats.org/officeDocument/2006/relationships/image" Target="../media/image6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6.png"/><Relationship Id="rId11" Type="http://schemas.openxmlformats.org/officeDocument/2006/relationships/image" Target="../media/image71.png"/><Relationship Id="rId5" Type="http://schemas.openxmlformats.org/officeDocument/2006/relationships/image" Target="../media/image59.jpeg"/><Relationship Id="rId10" Type="http://schemas.openxmlformats.org/officeDocument/2006/relationships/image" Target="../media/image70.png"/><Relationship Id="rId4" Type="http://schemas.openxmlformats.org/officeDocument/2006/relationships/image" Target="../media/image62.png"/><Relationship Id="rId9" Type="http://schemas.openxmlformats.org/officeDocument/2006/relationships/image" Target="../media/image6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7.jpe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19.jpe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7.jpeg"/><Relationship Id="rId4" Type="http://schemas.openxmlformats.org/officeDocument/2006/relationships/image" Target="../media/image66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W34sLbAsFhM?start=389&amp;feature=oembed" TargetMode="External"/><Relationship Id="rId4" Type="http://schemas.openxmlformats.org/officeDocument/2006/relationships/image" Target="../media/image68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45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ZqAM_wQ35ow?start=204&amp;feature=oembed" TargetMode="External"/><Relationship Id="rId4" Type="http://schemas.openxmlformats.org/officeDocument/2006/relationships/image" Target="../media/image70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7" Type="http://schemas.openxmlformats.org/officeDocument/2006/relationships/image" Target="../media/image7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png"/><Relationship Id="rId5" Type="http://schemas.openxmlformats.org/officeDocument/2006/relationships/image" Target="../media/image77.png"/><Relationship Id="rId4" Type="http://schemas.openxmlformats.org/officeDocument/2006/relationships/image" Target="../media/image7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EnfjYwe2A0w?start=157&amp;feature=oembed" TargetMode="External"/><Relationship Id="rId4" Type="http://schemas.openxmlformats.org/officeDocument/2006/relationships/image" Target="../media/image77.jpe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1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21.png"/><Relationship Id="rId10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4630"/>
          </a:solidFill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 dirty="0"/>
          </a:p>
        </p:txBody>
      </p:sp>
      <p:sp>
        <p:nvSpPr>
          <p:cNvPr id="21506" name="Line 4"/>
          <p:cNvSpPr>
            <a:spLocks noChangeShapeType="1"/>
          </p:cNvSpPr>
          <p:nvPr/>
        </p:nvSpPr>
        <p:spPr bwMode="auto">
          <a:xfrm>
            <a:off x="1600200" y="2810926"/>
            <a:ext cx="8991600" cy="0"/>
          </a:xfrm>
          <a:prstGeom prst="line">
            <a:avLst/>
          </a:prstGeom>
          <a:noFill/>
          <a:ln w="57150">
            <a:solidFill>
              <a:srgbClr val="C0C0C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507" name="Rectangle 7"/>
          <p:cNvSpPr>
            <a:spLocks noChangeArrowheads="1"/>
          </p:cNvSpPr>
          <p:nvPr/>
        </p:nvSpPr>
        <p:spPr bwMode="auto">
          <a:xfrm>
            <a:off x="1524000" y="762000"/>
            <a:ext cx="9144000" cy="1219200"/>
          </a:xfrm>
          <a:prstGeom prst="rect">
            <a:avLst/>
          </a:prstGeom>
          <a:noFill/>
          <a:ln w="152400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21508" name="Rectangle 8"/>
          <p:cNvSpPr>
            <a:spLocks noGrp="1" noChangeArrowheads="1"/>
          </p:cNvSpPr>
          <p:nvPr>
            <p:ph type="ctrTitle"/>
          </p:nvPr>
        </p:nvSpPr>
        <p:spPr bwMode="auto">
          <a:xfrm>
            <a:off x="2209800" y="726212"/>
            <a:ext cx="7772400" cy="179863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3600" b="1" dirty="0">
                <a:solidFill>
                  <a:srgbClr val="FFFFFF"/>
                </a:solidFill>
              </a:rPr>
              <a:t>ECE693H, Spring 2025:</a:t>
            </a:r>
            <a:br>
              <a:rPr lang="en-US" sz="3600" b="1" dirty="0">
                <a:solidFill>
                  <a:srgbClr val="FFFFFF"/>
                </a:solidFill>
              </a:rPr>
            </a:br>
            <a:r>
              <a:rPr lang="en-US" sz="3600" b="1" dirty="0">
                <a:solidFill>
                  <a:srgbClr val="FFFFFF"/>
                </a:solidFill>
              </a:rPr>
              <a:t>Multi-robot System Design</a:t>
            </a:r>
            <a:br>
              <a:rPr lang="en-US" sz="3600" b="1" dirty="0">
                <a:solidFill>
                  <a:srgbClr val="FFFFFF"/>
                </a:solidFill>
              </a:rPr>
            </a:br>
            <a:endParaRPr lang="en-US" sz="3600" b="1" dirty="0">
              <a:solidFill>
                <a:srgbClr val="FFFFFF"/>
              </a:solidFill>
            </a:endParaRPr>
          </a:p>
        </p:txBody>
      </p:sp>
      <p:sp>
        <p:nvSpPr>
          <p:cNvPr id="21510" name="Line 5"/>
          <p:cNvSpPr>
            <a:spLocks noChangeShapeType="1"/>
          </p:cNvSpPr>
          <p:nvPr/>
        </p:nvSpPr>
        <p:spPr bwMode="auto">
          <a:xfrm>
            <a:off x="1600200" y="5262597"/>
            <a:ext cx="8991600" cy="0"/>
          </a:xfrm>
          <a:prstGeom prst="line">
            <a:avLst/>
          </a:prstGeom>
          <a:noFill/>
          <a:ln w="57150">
            <a:solidFill>
              <a:srgbClr val="C0C0C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512" name="Rectangle 8"/>
          <p:cNvSpPr>
            <a:spLocks noChangeArrowheads="1"/>
          </p:cNvSpPr>
          <p:nvPr/>
        </p:nvSpPr>
        <p:spPr bwMode="auto">
          <a:xfrm>
            <a:off x="13192125" y="6567488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F4FBA15B-261F-2B43-B01A-B415FBF210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3375" y="4658737"/>
            <a:ext cx="7772400" cy="179863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ＭＳ Ｐゴシック" pitchFamily="-123" charset="-128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  <a:cs typeface="ＭＳ Ｐゴシック" pitchFamily="-123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  <a:cs typeface="ＭＳ Ｐゴシック" pitchFamily="-123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  <a:cs typeface="ＭＳ Ｐゴシック" pitchFamily="-123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  <a:cs typeface="ＭＳ Ｐゴシック" pitchFamily="-123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</a:defRPr>
            </a:lvl9pPr>
          </a:lstStyle>
          <a:p>
            <a:pPr eaLnBrk="1" hangingPunct="1"/>
            <a:r>
              <a:rPr lang="en-US" sz="3600" b="1" kern="0" dirty="0">
                <a:solidFill>
                  <a:srgbClr val="FFFFFF"/>
                </a:solidFill>
              </a:rPr>
              <a:t>Dr. Daniel Drew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49BFE827-9EE4-D34F-B334-837A8846AF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5739" y="3817527"/>
            <a:ext cx="24336356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AB7C601-1891-C248-9E6E-AEEC3677B3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8423" y="2665142"/>
            <a:ext cx="25010496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AFDCB474-CE19-F540-8E2B-0EEE7FFBFD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3ABDB46-9487-19F9-2618-7A6D407EC4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2710" y="5474277"/>
            <a:ext cx="2585915" cy="12095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1B7D79-3C0A-A11D-26AB-C1200B271036}"/>
              </a:ext>
            </a:extLst>
          </p:cNvPr>
          <p:cNvSpPr txBox="1"/>
          <p:nvPr/>
        </p:nvSpPr>
        <p:spPr>
          <a:xfrm>
            <a:off x="2391043" y="2207262"/>
            <a:ext cx="74099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rgbClr val="FFFFFF"/>
                </a:solidFill>
              </a:rPr>
              <a:t>“Perception 1”</a:t>
            </a:r>
            <a:endParaRPr lang="en-US" sz="3600" dirty="0"/>
          </a:p>
        </p:txBody>
      </p:sp>
      <p:pic>
        <p:nvPicPr>
          <p:cNvPr id="4" name="Picture 1" descr="This Swarm of Search and Rescue Drones Can Explore Without Human Help |  Discover Magazine">
            <a:extLst>
              <a:ext uri="{FF2B5EF4-FFF2-40B4-BE49-F238E27FC236}">
                <a16:creationId xmlns:a16="http://schemas.microsoft.com/office/drawing/2014/main" id="{C9C1618B-547C-D87B-8E3F-7132626779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367"/>
          <a:stretch>
            <a:fillRect/>
          </a:stretch>
        </p:blipFill>
        <p:spPr bwMode="auto">
          <a:xfrm>
            <a:off x="1600200" y="2912870"/>
            <a:ext cx="2861081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5" descr="Can A Thousand Tiny Swarming Robots Outsmart Nature? | KQED">
            <a:extLst>
              <a:ext uri="{FF2B5EF4-FFF2-40B4-BE49-F238E27FC236}">
                <a16:creationId xmlns:a16="http://schemas.microsoft.com/office/drawing/2014/main" id="{88B4B8CC-A230-CBA2-9916-C760C321CD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803"/>
          <a:stretch>
            <a:fillRect/>
          </a:stretch>
        </p:blipFill>
        <p:spPr bwMode="auto">
          <a:xfrm>
            <a:off x="4461281" y="2912870"/>
            <a:ext cx="3400907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eiko Hamann on LinkedIn: Division of Labor in Robot Swarms with Minimize  Surprise">
            <a:extLst>
              <a:ext uri="{FF2B5EF4-FFF2-40B4-BE49-F238E27FC236}">
                <a16:creationId xmlns:a16="http://schemas.microsoft.com/office/drawing/2014/main" id="{E0E2D1B6-6D8D-9657-B525-1AAC64EB84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9" r="4275"/>
          <a:stretch/>
        </p:blipFill>
        <p:spPr bwMode="auto">
          <a:xfrm>
            <a:off x="7440071" y="2912870"/>
            <a:ext cx="3148554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C9E77D-59F5-1711-DB9A-791E9DEDB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C75E65BB-6629-D577-0DFB-A0AC7BACA7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38749BA3-F4EB-4A11-C51D-0EE9D6FD6F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34B2DB26-5BA6-4EEC-FD48-94A2E50949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Sensors: Optical Time-of-Flight</a:t>
            </a:r>
          </a:p>
        </p:txBody>
      </p:sp>
      <p:pic>
        <p:nvPicPr>
          <p:cNvPr id="3074" name="Picture 2" descr="Puck">
            <a:extLst>
              <a:ext uri="{FF2B5EF4-FFF2-40B4-BE49-F238E27FC236}">
                <a16:creationId xmlns:a16="http://schemas.microsoft.com/office/drawing/2014/main" id="{DEAD93B2-C952-320B-2D80-F462EC2366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779" y="1040655"/>
            <a:ext cx="2576611" cy="2576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Top down view of a Adafruit VL53L0X Time of Flight Distance Sensor above a 8-pin header. ">
            <a:extLst>
              <a:ext uri="{FF2B5EF4-FFF2-40B4-BE49-F238E27FC236}">
                <a16:creationId xmlns:a16="http://schemas.microsoft.com/office/drawing/2014/main" id="{DACB7CF1-9AC4-6846-6DE9-F20E683EA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581" y="4143571"/>
            <a:ext cx="2851809" cy="2140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E9D6F666-934E-BCCA-BCE6-158D7C3A3F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9118" y="4143570"/>
            <a:ext cx="2512140" cy="2140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Introduction to Lidar">
            <a:extLst>
              <a:ext uri="{FF2B5EF4-FFF2-40B4-BE49-F238E27FC236}">
                <a16:creationId xmlns:a16="http://schemas.microsoft.com/office/drawing/2014/main" id="{83872457-08F1-0022-2A7B-F06AA36608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9253" y="1354499"/>
            <a:ext cx="6224751" cy="368017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A4AFE3-44A4-9DB4-5834-B5ADC3F3B0E6}"/>
              </a:ext>
            </a:extLst>
          </p:cNvPr>
          <p:cNvSpPr txBox="1"/>
          <p:nvPr/>
        </p:nvSpPr>
        <p:spPr>
          <a:xfrm>
            <a:off x="6810012" y="5034673"/>
            <a:ext cx="4368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Light Detection and Ranging</a:t>
            </a:r>
          </a:p>
        </p:txBody>
      </p:sp>
    </p:spTree>
    <p:extLst>
      <p:ext uri="{BB962C8B-B14F-4D97-AF65-F5344CB8AC3E}">
        <p14:creationId xmlns:p14="http://schemas.microsoft.com/office/powerpoint/2010/main" val="1146304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126F76-87C3-57F3-5628-D623D7BFFD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6DD8BC0C-3A59-B01F-AAC6-296B2042AE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E688E4F4-C1AA-958B-189C-59E34F6AB8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3C3A9A4F-1AAD-C195-59C5-CF67974630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Sensors: Optical Time-of-Flight</a:t>
            </a:r>
          </a:p>
        </p:txBody>
      </p:sp>
      <p:pic>
        <p:nvPicPr>
          <p:cNvPr id="3" name="Online Media 2" descr="Lidar Technologies 101">
            <a:hlinkClick r:id="" action="ppaction://media"/>
            <a:extLst>
              <a:ext uri="{FF2B5EF4-FFF2-40B4-BE49-F238E27FC236}">
                <a16:creationId xmlns:a16="http://schemas.microsoft.com/office/drawing/2014/main" id="{CA9D8643-9270-5B34-FF35-9DCD1843BE2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0" y="-30479"/>
            <a:ext cx="12191999" cy="688847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1388EBE-34B9-DC4B-E1F1-04F71A42F5E3}"/>
              </a:ext>
            </a:extLst>
          </p:cNvPr>
          <p:cNvSpPr txBox="1"/>
          <p:nvPr/>
        </p:nvSpPr>
        <p:spPr>
          <a:xfrm>
            <a:off x="0" y="6420147"/>
            <a:ext cx="78418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3:15</a:t>
            </a:r>
          </a:p>
        </p:txBody>
      </p:sp>
    </p:spTree>
    <p:extLst>
      <p:ext uri="{BB962C8B-B14F-4D97-AF65-F5344CB8AC3E}">
        <p14:creationId xmlns:p14="http://schemas.microsoft.com/office/powerpoint/2010/main" val="1624923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35B887-474C-15A1-FEA5-4398981939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DE04003A-B850-F3D1-97DC-76FDC83449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5EC5F173-A268-CDF8-92D4-5A27F3B044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93E9C23B-11E7-B5EA-0CE5-ED6BEDB53A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Sensors: Optical Non-</a:t>
            </a:r>
            <a:r>
              <a:rPr lang="en-US" sz="3600" dirty="0" err="1">
                <a:solidFill>
                  <a:schemeClr val="bg1"/>
                </a:solidFill>
              </a:rPr>
              <a:t>ToF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5870E8F-D487-2359-5186-606AAE5BF9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123" y="3172078"/>
            <a:ext cx="3616653" cy="2712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6" descr="What Does It Look Like?">
            <a:extLst>
              <a:ext uri="{FF2B5EF4-FFF2-40B4-BE49-F238E27FC236}">
                <a16:creationId xmlns:a16="http://schemas.microsoft.com/office/drawing/2014/main" id="{86BCEAF4-F882-4338-85B2-386A5960C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3802" y="1539482"/>
            <a:ext cx="1634387" cy="1438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Infrared Sensor or IR Sensor Working &amp; Applications – Robocraze">
            <a:extLst>
              <a:ext uri="{FF2B5EF4-FFF2-40B4-BE49-F238E27FC236}">
                <a16:creationId xmlns:a16="http://schemas.microsoft.com/office/drawing/2014/main" id="{5EDAF6AF-32FE-9E10-7C31-B48B1B740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5749" y="1125927"/>
            <a:ext cx="3933943" cy="2622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DE96E41-BDC9-9533-173F-AAFF7A8C5DB5}"/>
              </a:ext>
            </a:extLst>
          </p:cNvPr>
          <p:cNvSpPr txBox="1"/>
          <p:nvPr/>
        </p:nvSpPr>
        <p:spPr>
          <a:xfrm>
            <a:off x="7858346" y="6351490"/>
            <a:ext cx="1874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Photodiode</a:t>
            </a:r>
          </a:p>
        </p:txBody>
      </p:sp>
      <p:pic>
        <p:nvPicPr>
          <p:cNvPr id="5126" name="Picture 6" descr="PHOTODIODE BASICS – Wavelength Electronics">
            <a:extLst>
              <a:ext uri="{FF2B5EF4-FFF2-40B4-BE49-F238E27FC236}">
                <a16:creationId xmlns:a16="http://schemas.microsoft.com/office/drawing/2014/main" id="{2B0EDD60-B98B-D443-1A47-4469B5EE8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5749" y="3796181"/>
            <a:ext cx="3933943" cy="2631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c 4">
            <a:extLst>
              <a:ext uri="{FF2B5EF4-FFF2-40B4-BE49-F238E27FC236}">
                <a16:creationId xmlns:a16="http://schemas.microsoft.com/office/drawing/2014/main" id="{D0188409-EFEE-94C5-00C9-3CA15ACE86BF}"/>
              </a:ext>
            </a:extLst>
          </p:cNvPr>
          <p:cNvSpPr/>
          <p:nvPr/>
        </p:nvSpPr>
        <p:spPr bwMode="auto">
          <a:xfrm rot="18816240" flipH="1">
            <a:off x="6353839" y="2391369"/>
            <a:ext cx="1917624" cy="2809622"/>
          </a:xfrm>
          <a:prstGeom prst="arc">
            <a:avLst>
              <a:gd name="adj1" fmla="val 13457178"/>
              <a:gd name="adj2" fmla="val 0"/>
            </a:avLst>
          </a:prstGeom>
          <a:noFill/>
          <a:ln w="4445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40531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5B20C5-BE34-793C-19B2-502230690C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32EFB09C-68ED-20AA-2FCD-55BAD53756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16312DC5-1FC4-F8E6-B971-5C5C227D53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45B3261F-C64C-8B32-56F9-0AF367761F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Sensors: Optical Non-</a:t>
            </a:r>
            <a:r>
              <a:rPr lang="en-US" sz="3600" dirty="0" err="1">
                <a:solidFill>
                  <a:schemeClr val="bg1"/>
                </a:solidFill>
              </a:rPr>
              <a:t>ToF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5" name="Online Media 4" descr="Working of an IR Sensor">
            <a:hlinkClick r:id="" action="ppaction://media"/>
            <a:extLst>
              <a:ext uri="{FF2B5EF4-FFF2-40B4-BE49-F238E27FC236}">
                <a16:creationId xmlns:a16="http://schemas.microsoft.com/office/drawing/2014/main" id="{2BAA448F-0722-26C6-70BF-1CD70636525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0" y="-30480"/>
            <a:ext cx="12192000" cy="68884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4D9069-5334-5B8E-3207-14B90F96A421}"/>
              </a:ext>
            </a:extLst>
          </p:cNvPr>
          <p:cNvSpPr txBox="1"/>
          <p:nvPr/>
        </p:nvSpPr>
        <p:spPr>
          <a:xfrm>
            <a:off x="0" y="6420147"/>
            <a:ext cx="78418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3:00</a:t>
            </a:r>
          </a:p>
        </p:txBody>
      </p:sp>
    </p:spTree>
    <p:extLst>
      <p:ext uri="{BB962C8B-B14F-4D97-AF65-F5344CB8AC3E}">
        <p14:creationId xmlns:p14="http://schemas.microsoft.com/office/powerpoint/2010/main" val="3470797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9BF3A2-3E9F-31BD-8BEA-9A82FD944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36315D2F-C322-1000-BCC3-2415727DF3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58F1DD2A-95E3-3F44-D774-126DFDEE37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A2324479-F7EB-9BDB-8F92-ED1905CBA5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Sensors: Acoustic Time-of-Flight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08C774A-5AA8-8F6B-FAEC-C333E8A30E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009348">
            <a:off x="420300" y="634699"/>
            <a:ext cx="4229437" cy="3172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25FC606-65E9-2E86-1BE7-0DC8261B1A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5254" y="1911350"/>
            <a:ext cx="5581733" cy="3869342"/>
          </a:xfrm>
          <a:prstGeom prst="rect">
            <a:avLst/>
          </a:prstGeom>
        </p:spPr>
      </p:pic>
      <p:pic>
        <p:nvPicPr>
          <p:cNvPr id="6146" name="Picture 2" descr="Circuit diagram of HC-SR04 | Download Scientific Diagram">
            <a:extLst>
              <a:ext uri="{FF2B5EF4-FFF2-40B4-BE49-F238E27FC236}">
                <a16:creationId xmlns:a16="http://schemas.microsoft.com/office/drawing/2014/main" id="{96338309-DDC2-C997-0808-9DC1E6F86D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89" y="3769962"/>
            <a:ext cx="4888593" cy="301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28915E-8834-7B06-85A6-BE2F177BDEAD}"/>
              </a:ext>
            </a:extLst>
          </p:cNvPr>
          <p:cNvSpPr txBox="1"/>
          <p:nvPr/>
        </p:nvSpPr>
        <p:spPr>
          <a:xfrm>
            <a:off x="1219346" y="3198167"/>
            <a:ext cx="30764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HC-SR04 (common)</a:t>
            </a:r>
          </a:p>
        </p:txBody>
      </p:sp>
    </p:spTree>
    <p:extLst>
      <p:ext uri="{BB962C8B-B14F-4D97-AF65-F5344CB8AC3E}">
        <p14:creationId xmlns:p14="http://schemas.microsoft.com/office/powerpoint/2010/main" val="4021370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E0B5AD-C5FD-409A-CA8E-EBAA4C7E09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E8A9ED86-F5FE-F119-7892-16302159CC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DE484F9D-72B4-8B86-CFC5-9E0697F8F0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975F9E52-7BB0-C486-26C5-9325628BFC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Sensors: Acoustic Time-of-Flight</a:t>
            </a:r>
          </a:p>
        </p:txBody>
      </p:sp>
      <p:pic>
        <p:nvPicPr>
          <p:cNvPr id="4" name="Online Media 3" descr="How Do Ultrasonic Distance Sensors Work? - The Learning Circuit">
            <a:hlinkClick r:id="" action="ppaction://media"/>
            <a:extLst>
              <a:ext uri="{FF2B5EF4-FFF2-40B4-BE49-F238E27FC236}">
                <a16:creationId xmlns:a16="http://schemas.microsoft.com/office/drawing/2014/main" id="{25712602-2396-0E7E-29A4-64634DFC0BCB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0" y="-30480"/>
            <a:ext cx="12192000" cy="68884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9CE08D6-59C8-71A6-3E1D-B91029E6CA4C}"/>
              </a:ext>
            </a:extLst>
          </p:cNvPr>
          <p:cNvSpPr txBox="1"/>
          <p:nvPr/>
        </p:nvSpPr>
        <p:spPr>
          <a:xfrm>
            <a:off x="0" y="6420147"/>
            <a:ext cx="78418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4:20</a:t>
            </a:r>
          </a:p>
        </p:txBody>
      </p:sp>
    </p:spTree>
    <p:extLst>
      <p:ext uri="{BB962C8B-B14F-4D97-AF65-F5344CB8AC3E}">
        <p14:creationId xmlns:p14="http://schemas.microsoft.com/office/powerpoint/2010/main" val="2472595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F1604C-4661-6977-38D6-269C118E8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704EBA36-5EB4-AC7E-6E14-49FA3A48F7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E33A1B91-E7F1-2AEE-BBAA-1D7C035883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1010899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C79A3FB7-B41A-34F1-E84D-207E383547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101090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Interlude: Micro Electromechanical Systems (MEMS)</a:t>
            </a:r>
          </a:p>
        </p:txBody>
      </p:sp>
      <p:pic>
        <p:nvPicPr>
          <p:cNvPr id="3084" name="Picture 12" descr="MEMS Design And Fabrication | IC2">
            <a:extLst>
              <a:ext uri="{FF2B5EF4-FFF2-40B4-BE49-F238E27FC236}">
                <a16:creationId xmlns:a16="http://schemas.microsoft.com/office/drawing/2014/main" id="{0CDA279E-E37D-F94C-7AA5-8E7E432620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155" y="1398587"/>
            <a:ext cx="5305778" cy="298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Microelectromechanical Systems (MEMS) for Biomedical Applications">
            <a:extLst>
              <a:ext uri="{FF2B5EF4-FFF2-40B4-BE49-F238E27FC236}">
                <a16:creationId xmlns:a16="http://schemas.microsoft.com/office/drawing/2014/main" id="{A5254216-57FD-D9D2-FBFE-3FDE2CC9E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3887" y="2454275"/>
            <a:ext cx="6055963" cy="3241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MEMS Fabrication Process | SpringerLink">
            <a:extLst>
              <a:ext uri="{FF2B5EF4-FFF2-40B4-BE49-F238E27FC236}">
                <a16:creationId xmlns:a16="http://schemas.microsoft.com/office/drawing/2014/main" id="{9F781E88-790B-50FA-F80D-7B0D7DD57C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968" y="4509293"/>
            <a:ext cx="4126303" cy="2198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1010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D577F5-AFD3-C493-5A7B-EB8E7E3B04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15EB6BF8-A4EF-9E6C-C18B-B4A001099A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80942E0E-CCC5-29DD-71CA-532C50F42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1010899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E8D143CD-AF41-904E-4992-18086F88CD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101090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Interlude: Micro Electromechanical Systems (MEMS)</a:t>
            </a:r>
          </a:p>
        </p:txBody>
      </p:sp>
      <p:pic>
        <p:nvPicPr>
          <p:cNvPr id="3076" name="Picture 4" descr="MEMS (micro-electro-mechanical systems) - STMicroelectronics">
            <a:extLst>
              <a:ext uri="{FF2B5EF4-FFF2-40B4-BE49-F238E27FC236}">
                <a16:creationId xmlns:a16="http://schemas.microsoft.com/office/drawing/2014/main" id="{CD66742B-B078-6078-055B-92D3CC2F4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8678" y="1473200"/>
            <a:ext cx="5149321" cy="469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The SEM micrograph of the MEMS accelerometer. | Download Scientific Diagram">
            <a:extLst>
              <a:ext uri="{FF2B5EF4-FFF2-40B4-BE49-F238E27FC236}">
                <a16:creationId xmlns:a16="http://schemas.microsoft.com/office/drawing/2014/main" id="{3F01D4EE-E3DF-771B-59B4-22E04D97F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1" y="1473200"/>
            <a:ext cx="5835739" cy="256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MEMS pressure sensor (0.4 mm × 0.4 mm). (a) Scanning electron... | Download  Scientific Diagram">
            <a:extLst>
              <a:ext uri="{FF2B5EF4-FFF2-40B4-BE49-F238E27FC236}">
                <a16:creationId xmlns:a16="http://schemas.microsoft.com/office/drawing/2014/main" id="{0EC24EA1-AA06-C072-9936-65E230605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" y="4433252"/>
            <a:ext cx="5924640" cy="2237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9277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F1604C-4661-6977-38D6-269C118E8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704EBA36-5EB4-AC7E-6E14-49FA3A48F7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E33A1B91-E7F1-2AEE-BBAA-1D7C035883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1010899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C79A3FB7-B41A-34F1-E84D-207E383547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101090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Interlude: Micro Electromechanical Systems (MEMS)</a:t>
            </a:r>
          </a:p>
        </p:txBody>
      </p:sp>
      <p:pic>
        <p:nvPicPr>
          <p:cNvPr id="2" name="Online Media 1" descr="The World Of Microscopic Machines">
            <a:hlinkClick r:id="" action="ppaction://media"/>
            <a:extLst>
              <a:ext uri="{FF2B5EF4-FFF2-40B4-BE49-F238E27FC236}">
                <a16:creationId xmlns:a16="http://schemas.microsoft.com/office/drawing/2014/main" id="{9886C263-09DF-8647-B5F7-EFE0ACCDF7A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0" y="-30479"/>
            <a:ext cx="12191999" cy="68884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521634-4033-83D3-F067-568727C0DEA0}"/>
              </a:ext>
            </a:extLst>
          </p:cNvPr>
          <p:cNvSpPr txBox="1"/>
          <p:nvPr/>
        </p:nvSpPr>
        <p:spPr>
          <a:xfrm>
            <a:off x="0" y="6420147"/>
            <a:ext cx="78418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2:05</a:t>
            </a:r>
          </a:p>
        </p:txBody>
      </p:sp>
    </p:spTree>
    <p:extLst>
      <p:ext uri="{BB962C8B-B14F-4D97-AF65-F5344CB8AC3E}">
        <p14:creationId xmlns:p14="http://schemas.microsoft.com/office/powerpoint/2010/main" val="2749898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8948F-9B08-60D0-7EA1-C482FEC6A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0834E8EE-1CDA-BF1D-D33C-74F319091E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18D91A50-6005-D293-0DC3-97A347F656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7B02BEB0-79A2-A50A-088A-D846EFED65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Sensors: Barometer / Altimeter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C71984E-91F7-026D-24A7-A4FD50286F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5902" y="1200150"/>
            <a:ext cx="5338763" cy="355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The Most Popular Pressure Sensor Types Eastsensor Technology">
            <a:extLst>
              <a:ext uri="{FF2B5EF4-FFF2-40B4-BE49-F238E27FC236}">
                <a16:creationId xmlns:a16="http://schemas.microsoft.com/office/drawing/2014/main" id="{D5AD4054-AC65-8627-03C6-7AFFE3A60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40" y="1412080"/>
            <a:ext cx="5528260" cy="313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83CAD37-B3DE-0C8A-B49D-6CAC67AD022A}"/>
              </a:ext>
            </a:extLst>
          </p:cNvPr>
          <p:cNvSpPr txBox="1"/>
          <p:nvPr/>
        </p:nvSpPr>
        <p:spPr>
          <a:xfrm>
            <a:off x="629628" y="4759325"/>
            <a:ext cx="47708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Piezoresistive Pressure Sensor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F44C8D-F02B-3783-E539-4894A55F8B8C}"/>
              </a:ext>
            </a:extLst>
          </p:cNvPr>
          <p:cNvSpPr txBox="1"/>
          <p:nvPr/>
        </p:nvSpPr>
        <p:spPr>
          <a:xfrm>
            <a:off x="7002941" y="4732586"/>
            <a:ext cx="42578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Capacitive Pressure Sensor</a:t>
            </a:r>
          </a:p>
        </p:txBody>
      </p:sp>
    </p:spTree>
    <p:extLst>
      <p:ext uri="{BB962C8B-B14F-4D97-AF65-F5344CB8AC3E}">
        <p14:creationId xmlns:p14="http://schemas.microsoft.com/office/powerpoint/2010/main" val="617015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/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Action Recap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8E592B-C248-7DDF-7952-57A5F500F47F}"/>
              </a:ext>
            </a:extLst>
          </p:cNvPr>
          <p:cNvSpPr txBox="1"/>
          <p:nvPr/>
        </p:nvSpPr>
        <p:spPr>
          <a:xfrm>
            <a:off x="590245" y="4513424"/>
            <a:ext cx="5388013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Electromagnetic motors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Motor gearing and mechanics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Motor driver electronics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Encoders</a:t>
            </a:r>
          </a:p>
          <a:p>
            <a:endParaRPr lang="en-US" sz="2000" dirty="0"/>
          </a:p>
        </p:txBody>
      </p:sp>
      <p:sp>
        <p:nvSpPr>
          <p:cNvPr id="3" name="Triangle 2">
            <a:extLst>
              <a:ext uri="{FF2B5EF4-FFF2-40B4-BE49-F238E27FC236}">
                <a16:creationId xmlns:a16="http://schemas.microsoft.com/office/drawing/2014/main" id="{4AAC3E9A-75D1-ED43-FB21-6B340818BCAC}"/>
              </a:ext>
            </a:extLst>
          </p:cNvPr>
          <p:cNvSpPr/>
          <p:nvPr/>
        </p:nvSpPr>
        <p:spPr bwMode="auto">
          <a:xfrm>
            <a:off x="89519" y="4961759"/>
            <a:ext cx="5981817" cy="1672189"/>
          </a:xfrm>
          <a:prstGeom prst="triangle">
            <a:avLst>
              <a:gd name="adj" fmla="val 100000"/>
            </a:avLst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pic>
        <p:nvPicPr>
          <p:cNvPr id="4" name="Picture 2" descr="All Terrain Robot Wheel 130 x 59 mm (Pair) - RobotShop">
            <a:extLst>
              <a:ext uri="{FF2B5EF4-FFF2-40B4-BE49-F238E27FC236}">
                <a16:creationId xmlns:a16="http://schemas.microsoft.com/office/drawing/2014/main" id="{05B1926E-681D-C3EB-6E44-502D41A5D7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586" y="699810"/>
            <a:ext cx="2832011" cy="2832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988E16C-DA61-5687-5878-F2AB3044C582}"/>
              </a:ext>
            </a:extLst>
          </p:cNvPr>
          <p:cNvSpPr txBox="1"/>
          <p:nvPr/>
        </p:nvSpPr>
        <p:spPr>
          <a:xfrm>
            <a:off x="888273" y="2801882"/>
            <a:ext cx="13035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Action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513F75-566F-0B2D-E8CF-9931116712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3292" y="1510270"/>
            <a:ext cx="4039343" cy="2658108"/>
          </a:xfrm>
          <a:prstGeom prst="rect">
            <a:avLst/>
          </a:prstGeom>
        </p:spPr>
      </p:pic>
      <p:pic>
        <p:nvPicPr>
          <p:cNvPr id="10" name="Picture 2" descr="2: Path Planning. (a) Grid-based search (b) Sampling-based algorithm |  Download Scientific Diagram">
            <a:extLst>
              <a:ext uri="{FF2B5EF4-FFF2-40B4-BE49-F238E27FC236}">
                <a16:creationId xmlns:a16="http://schemas.microsoft.com/office/drawing/2014/main" id="{6BE34265-9613-6229-9E57-26178642FB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6107" y="4686524"/>
            <a:ext cx="4288509" cy="2053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E4F28BF-3858-D415-7C0E-5EF116E14119}"/>
              </a:ext>
            </a:extLst>
          </p:cNvPr>
          <p:cNvSpPr txBox="1"/>
          <p:nvPr/>
        </p:nvSpPr>
        <p:spPr>
          <a:xfrm>
            <a:off x="795186" y="4133896"/>
            <a:ext cx="45704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/>
              <a:t>Ascending the stack from the motor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C30CE-0168-0C26-01B5-E83E58A4155D}"/>
              </a:ext>
            </a:extLst>
          </p:cNvPr>
          <p:cNvSpPr txBox="1"/>
          <p:nvPr/>
        </p:nvSpPr>
        <p:spPr>
          <a:xfrm>
            <a:off x="7496160" y="1141285"/>
            <a:ext cx="3087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/>
              <a:t>Localization / Odometry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B27BB7-EFE8-5D7E-E3AB-B467BB687721}"/>
              </a:ext>
            </a:extLst>
          </p:cNvPr>
          <p:cNvSpPr txBox="1"/>
          <p:nvPr/>
        </p:nvSpPr>
        <p:spPr>
          <a:xfrm>
            <a:off x="7799110" y="4286414"/>
            <a:ext cx="3332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/>
              <a:t>Path and Motion Planning</a:t>
            </a:r>
          </a:p>
        </p:txBody>
      </p:sp>
    </p:spTree>
    <p:extLst>
      <p:ext uri="{BB962C8B-B14F-4D97-AF65-F5344CB8AC3E}">
        <p14:creationId xmlns:p14="http://schemas.microsoft.com/office/powerpoint/2010/main" val="3682004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11" grpId="0"/>
      <p:bldP spid="12" grpId="0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7BE02F-F718-1462-3B74-F8A0BDEBFC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DDFBC28C-C338-2E3C-840D-5DBB52917C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34A82141-1909-C1D5-5385-0A80A38F07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CA67C8DD-2310-FFCF-1381-87F8A63D8C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Sensors: Barometer / Altimeter</a:t>
            </a:r>
          </a:p>
        </p:txBody>
      </p:sp>
      <p:pic>
        <p:nvPicPr>
          <p:cNvPr id="4100" name="Picture 4" descr="The Most Popular Pressure Sensor Types Eastsensor Technology">
            <a:extLst>
              <a:ext uri="{FF2B5EF4-FFF2-40B4-BE49-F238E27FC236}">
                <a16:creationId xmlns:a16="http://schemas.microsoft.com/office/drawing/2014/main" id="{E7F9181A-D3E6-60A0-688F-ED9031011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40" y="1412080"/>
            <a:ext cx="5528260" cy="313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5F10923-55B2-C248-AC34-BC13301E768B}"/>
              </a:ext>
            </a:extLst>
          </p:cNvPr>
          <p:cNvSpPr txBox="1"/>
          <p:nvPr/>
        </p:nvSpPr>
        <p:spPr>
          <a:xfrm>
            <a:off x="629628" y="4759325"/>
            <a:ext cx="47708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Piezoresistive Pressure Sensor</a:t>
            </a:r>
          </a:p>
        </p:txBody>
      </p:sp>
      <p:pic>
        <p:nvPicPr>
          <p:cNvPr id="14338" name="Picture 2" descr="Atmospheric Pressure vs. Elevation above Sea Level">
            <a:extLst>
              <a:ext uri="{FF2B5EF4-FFF2-40B4-BE49-F238E27FC236}">
                <a16:creationId xmlns:a16="http://schemas.microsoft.com/office/drawing/2014/main" id="{820D33A9-A419-B5CB-DAA9-64D16AD650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6" t="20362" r="10450" b="17980"/>
          <a:stretch/>
        </p:blipFill>
        <p:spPr bwMode="auto">
          <a:xfrm>
            <a:off x="6286502" y="1631950"/>
            <a:ext cx="5093590" cy="3209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0373B-5283-A11E-CD54-B71A73C48A95}"/>
              </a:ext>
            </a:extLst>
          </p:cNvPr>
          <p:cNvSpPr txBox="1"/>
          <p:nvPr/>
        </p:nvSpPr>
        <p:spPr>
          <a:xfrm>
            <a:off x="7118446" y="4892308"/>
            <a:ext cx="42616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Barometer-based altimetry accurate to a few meters</a:t>
            </a:r>
          </a:p>
        </p:txBody>
      </p:sp>
    </p:spTree>
    <p:extLst>
      <p:ext uri="{BB962C8B-B14F-4D97-AF65-F5344CB8AC3E}">
        <p14:creationId xmlns:p14="http://schemas.microsoft.com/office/powerpoint/2010/main" val="33415312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97DF61-5931-E5D0-C61B-A76AF8BDAE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729A83F1-C6D3-003A-4161-165167E97A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63786901-8408-5AA0-CF2D-A5C2424544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9AD1B942-24FA-F8CD-0BF9-40C15CBD22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Sensors: Barometer / Altimeter</a:t>
            </a:r>
          </a:p>
        </p:txBody>
      </p:sp>
      <p:pic>
        <p:nvPicPr>
          <p:cNvPr id="4100" name="Picture 4" descr="The Most Popular Pressure Sensor Types Eastsensor Technology">
            <a:extLst>
              <a:ext uri="{FF2B5EF4-FFF2-40B4-BE49-F238E27FC236}">
                <a16:creationId xmlns:a16="http://schemas.microsoft.com/office/drawing/2014/main" id="{234FF6CD-8EF6-3781-F454-A6CA76EA31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40" y="1412080"/>
            <a:ext cx="5528260" cy="313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2D4F6B9-6BB5-51DA-5CE1-3E963B63B9FF}"/>
              </a:ext>
            </a:extLst>
          </p:cNvPr>
          <p:cNvSpPr txBox="1"/>
          <p:nvPr/>
        </p:nvSpPr>
        <p:spPr>
          <a:xfrm>
            <a:off x="629628" y="4759325"/>
            <a:ext cx="47708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Piezoresistive Pressure Sensor</a:t>
            </a:r>
          </a:p>
        </p:txBody>
      </p:sp>
      <p:pic>
        <p:nvPicPr>
          <p:cNvPr id="14338" name="Picture 2" descr="Atmospheric Pressure vs. Elevation above Sea Level">
            <a:extLst>
              <a:ext uri="{FF2B5EF4-FFF2-40B4-BE49-F238E27FC236}">
                <a16:creationId xmlns:a16="http://schemas.microsoft.com/office/drawing/2014/main" id="{E41B6CE6-4FC1-3A69-E83A-2ABDA5F31B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6" t="20362" r="10450" b="17980"/>
          <a:stretch/>
        </p:blipFill>
        <p:spPr bwMode="auto">
          <a:xfrm>
            <a:off x="6286502" y="1631950"/>
            <a:ext cx="5093590" cy="3209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08B145-EE9C-EF36-F8A2-905766B44B38}"/>
              </a:ext>
            </a:extLst>
          </p:cNvPr>
          <p:cNvSpPr txBox="1"/>
          <p:nvPr/>
        </p:nvSpPr>
        <p:spPr>
          <a:xfrm>
            <a:off x="7118446" y="4892308"/>
            <a:ext cx="42616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Barometer-based altimetry accurate to a few meters</a:t>
            </a:r>
          </a:p>
        </p:txBody>
      </p:sp>
      <p:pic>
        <p:nvPicPr>
          <p:cNvPr id="3" name="Picture 6" descr="Z-ranger deck v2">
            <a:extLst>
              <a:ext uri="{FF2B5EF4-FFF2-40B4-BE49-F238E27FC236}">
                <a16:creationId xmlns:a16="http://schemas.microsoft.com/office/drawing/2014/main" id="{3AF9CA1E-41ED-BAE6-08E1-553B662177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3257" y="5220990"/>
            <a:ext cx="1739899" cy="1739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61AB41-9C4E-1F51-BB8A-0FC6DC6D797A}"/>
              </a:ext>
            </a:extLst>
          </p:cNvPr>
          <p:cNvSpPr txBox="1"/>
          <p:nvPr/>
        </p:nvSpPr>
        <p:spPr>
          <a:xfrm>
            <a:off x="3043156" y="5869285"/>
            <a:ext cx="82269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Note: </a:t>
            </a:r>
            <a:r>
              <a:rPr lang="en-US" dirty="0"/>
              <a:t>small altimeters are usually optical </a:t>
            </a:r>
            <a:r>
              <a:rPr lang="en-US" dirty="0" err="1"/>
              <a:t>tof</a:t>
            </a:r>
            <a:r>
              <a:rPr lang="en-US" dirty="0"/>
              <a:t>, not pressure; </a:t>
            </a:r>
          </a:p>
          <a:p>
            <a:r>
              <a:rPr lang="en-US" dirty="0"/>
              <a:t>           they fly low enough to not need a barometer</a:t>
            </a:r>
          </a:p>
        </p:txBody>
      </p:sp>
    </p:spTree>
    <p:extLst>
      <p:ext uri="{BB962C8B-B14F-4D97-AF65-F5344CB8AC3E}">
        <p14:creationId xmlns:p14="http://schemas.microsoft.com/office/powerpoint/2010/main" val="22814024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BAD1D0-8916-983E-4B77-8552D752C2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67848318-DEB6-2D0C-7C31-35D8A65381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4D974628-1177-648F-5155-07F874BE36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D21C98FE-54EB-3AAD-A10E-558831C6A0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Sensors: Barometer / Altimeter</a:t>
            </a:r>
          </a:p>
        </p:txBody>
      </p:sp>
      <p:pic>
        <p:nvPicPr>
          <p:cNvPr id="6" name="Online Media 5" descr="EN | Bosch Working principle of a pressure sensor">
            <a:hlinkClick r:id="" action="ppaction://media"/>
            <a:extLst>
              <a:ext uri="{FF2B5EF4-FFF2-40B4-BE49-F238E27FC236}">
                <a16:creationId xmlns:a16="http://schemas.microsoft.com/office/drawing/2014/main" id="{D7F6A9E1-24DC-1A83-703B-63119041C0E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-1" y="-3048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60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F5621B-97AA-5AAB-D8ED-2DF8683452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054D0CF2-4390-2E25-DA97-E696CB6E27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C120B628-C23E-CA33-0C21-18DD96EC82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96167967-CDFF-2DC1-9FC4-AF57E15594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Sensors: Microphones</a:t>
            </a:r>
          </a:p>
        </p:txBody>
      </p:sp>
      <p:pic>
        <p:nvPicPr>
          <p:cNvPr id="8198" name="Picture 6" descr="Angled shot of electret microphone breakout board.">
            <a:extLst>
              <a:ext uri="{FF2B5EF4-FFF2-40B4-BE49-F238E27FC236}">
                <a16:creationId xmlns:a16="http://schemas.microsoft.com/office/drawing/2014/main" id="{6B410044-39A2-9B3D-88ED-08ACDD5A0D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61" t="22222" r="24592" b="21481"/>
          <a:stretch/>
        </p:blipFill>
        <p:spPr bwMode="auto">
          <a:xfrm>
            <a:off x="184865" y="1259533"/>
            <a:ext cx="3535947" cy="292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13BE73F-7CD2-2C73-A6B6-7C57127AFBA3}"/>
              </a:ext>
            </a:extLst>
          </p:cNvPr>
          <p:cNvSpPr txBox="1"/>
          <p:nvPr/>
        </p:nvSpPr>
        <p:spPr>
          <a:xfrm>
            <a:off x="372918" y="4180533"/>
            <a:ext cx="3159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Electret microphone</a:t>
            </a:r>
          </a:p>
        </p:txBody>
      </p:sp>
      <p:pic>
        <p:nvPicPr>
          <p:cNvPr id="8204" name="Picture 12" descr="electret microphones | Open Music Labs">
            <a:extLst>
              <a:ext uri="{FF2B5EF4-FFF2-40B4-BE49-F238E27FC236}">
                <a16:creationId xmlns:a16="http://schemas.microsoft.com/office/drawing/2014/main" id="{FE8F2A07-E072-2B10-9B85-664AF83077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5504" y="1152525"/>
            <a:ext cx="7611631" cy="5054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8" name="Picture 16" descr="Story about Electret Microphone - Mic &amp; Mod">
            <a:extLst>
              <a:ext uri="{FF2B5EF4-FFF2-40B4-BE49-F238E27FC236}">
                <a16:creationId xmlns:a16="http://schemas.microsoft.com/office/drawing/2014/main" id="{E196751E-2431-BBCE-4977-8AE7BF4CE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09099"/>
            <a:ext cx="4610100" cy="228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363FF1-EEBA-D4C6-E938-D662A0B07047}"/>
              </a:ext>
            </a:extLst>
          </p:cNvPr>
          <p:cNvSpPr txBox="1"/>
          <p:nvPr/>
        </p:nvSpPr>
        <p:spPr>
          <a:xfrm>
            <a:off x="5657338" y="6121609"/>
            <a:ext cx="72093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Electret materials have a permanent static charge, so capacitor doesn’t need to be externally powered</a:t>
            </a:r>
          </a:p>
        </p:txBody>
      </p:sp>
    </p:spTree>
    <p:extLst>
      <p:ext uri="{BB962C8B-B14F-4D97-AF65-F5344CB8AC3E}">
        <p14:creationId xmlns:p14="http://schemas.microsoft.com/office/powerpoint/2010/main" val="3918868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584A11-142A-5FA4-28A0-588CCA3458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88CAF222-AB2A-6987-F9FF-B5D09993BC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AD9BCC6B-3166-A180-740F-E9C0A94085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FC203209-3114-B310-0C41-0D94736FB6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Sensors: Microphones</a:t>
            </a:r>
          </a:p>
        </p:txBody>
      </p:sp>
      <p:pic>
        <p:nvPicPr>
          <p:cNvPr id="8196" name="Picture 4" descr="Adafruit Silicon MEMS Microphone Breakout - SPW2430">
            <a:extLst>
              <a:ext uri="{FF2B5EF4-FFF2-40B4-BE49-F238E27FC236}">
                <a16:creationId xmlns:a16="http://schemas.microsoft.com/office/drawing/2014/main" id="{74AC77BB-DDC1-9129-075F-B5B728D7C4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6069" y="2358277"/>
            <a:ext cx="4374031" cy="3280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Angled shot of electret microphone breakout board.">
            <a:extLst>
              <a:ext uri="{FF2B5EF4-FFF2-40B4-BE49-F238E27FC236}">
                <a16:creationId xmlns:a16="http://schemas.microsoft.com/office/drawing/2014/main" id="{421C1C25-F420-8DDC-BD98-AC92D422F4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904" y="2355997"/>
            <a:ext cx="4374031" cy="3282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79B81316-4F38-4F5A-8861-9C9706A99865}"/>
              </a:ext>
            </a:extLst>
          </p:cNvPr>
          <p:cNvSpPr/>
          <p:nvPr/>
        </p:nvSpPr>
        <p:spPr bwMode="auto">
          <a:xfrm>
            <a:off x="8229600" y="3475877"/>
            <a:ext cx="927100" cy="689723"/>
          </a:xfrm>
          <a:custGeom>
            <a:avLst/>
            <a:gdLst>
              <a:gd name="connsiteX0" fmla="*/ 0 w 927100"/>
              <a:gd name="connsiteY0" fmla="*/ 344862 h 689723"/>
              <a:gd name="connsiteX1" fmla="*/ 463550 w 927100"/>
              <a:gd name="connsiteY1" fmla="*/ 0 h 689723"/>
              <a:gd name="connsiteX2" fmla="*/ 927100 w 927100"/>
              <a:gd name="connsiteY2" fmla="*/ 344862 h 689723"/>
              <a:gd name="connsiteX3" fmla="*/ 463550 w 927100"/>
              <a:gd name="connsiteY3" fmla="*/ 689724 h 689723"/>
              <a:gd name="connsiteX4" fmla="*/ 0 w 927100"/>
              <a:gd name="connsiteY4" fmla="*/ 344862 h 68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27100" h="689723" extrusionOk="0">
                <a:moveTo>
                  <a:pt x="0" y="344862"/>
                </a:moveTo>
                <a:cubicBezTo>
                  <a:pt x="-14820" y="145259"/>
                  <a:pt x="168907" y="14499"/>
                  <a:pt x="463550" y="0"/>
                </a:cubicBezTo>
                <a:cubicBezTo>
                  <a:pt x="737734" y="3826"/>
                  <a:pt x="920159" y="154621"/>
                  <a:pt x="927100" y="344862"/>
                </a:cubicBezTo>
                <a:cubicBezTo>
                  <a:pt x="913975" y="548142"/>
                  <a:pt x="714295" y="718835"/>
                  <a:pt x="463550" y="689724"/>
                </a:cubicBezTo>
                <a:cubicBezTo>
                  <a:pt x="200946" y="686118"/>
                  <a:pt x="7838" y="539069"/>
                  <a:pt x="0" y="344862"/>
                </a:cubicBezTo>
                <a:close/>
              </a:path>
            </a:pathLst>
          </a:custGeom>
          <a:noFill/>
          <a:ln w="47625" cap="flat" cmpd="sng" algn="ctr">
            <a:solidFill>
              <a:srgbClr val="FF0000"/>
            </a:solidFill>
            <a:prstDash val="solid"/>
            <a:round/>
            <a:headEnd type="none" w="med" len="med"/>
            <a:tailEnd type="stealth" w="lg" len="lg"/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24429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7D00B7-4E27-3D6D-54D9-56BEB9019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5E0F6F3C-1E11-6A00-D733-E8004403AD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19392E89-88B8-212E-0504-69AA964B79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532D59A4-22F8-238A-41DC-87175975C2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Sensors: Microphones</a:t>
            </a:r>
          </a:p>
        </p:txBody>
      </p:sp>
      <p:pic>
        <p:nvPicPr>
          <p:cNvPr id="8202" name="Picture 10" descr="A Novel MEMS Capacitive Microphone with Semiconstrained Diaphragm Supported  with Center and Peripheral Backplate Protrusions">
            <a:extLst>
              <a:ext uri="{FF2B5EF4-FFF2-40B4-BE49-F238E27FC236}">
                <a16:creationId xmlns:a16="http://schemas.microsoft.com/office/drawing/2014/main" id="{CC18A6FC-A25D-B766-BA19-37E1FD3A65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270" y="1345960"/>
            <a:ext cx="6863929" cy="5032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 descr="A comparison of different microphones investigated for wearable ...">
            <a:extLst>
              <a:ext uri="{FF2B5EF4-FFF2-40B4-BE49-F238E27FC236}">
                <a16:creationId xmlns:a16="http://schemas.microsoft.com/office/drawing/2014/main" id="{C2C4548F-B9CA-6EF2-0AEC-9705854DC4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59" b="43253"/>
          <a:stretch/>
        </p:blipFill>
        <p:spPr bwMode="auto">
          <a:xfrm>
            <a:off x="7615105" y="1631950"/>
            <a:ext cx="4367641" cy="194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BC0063B-6902-2363-53BD-BEA21F0ABD6D}"/>
              </a:ext>
            </a:extLst>
          </p:cNvPr>
          <p:cNvSpPr txBox="1"/>
          <p:nvPr/>
        </p:nvSpPr>
        <p:spPr>
          <a:xfrm>
            <a:off x="9931184" y="3575050"/>
            <a:ext cx="72093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err="1"/>
              <a:t>Inan</a:t>
            </a:r>
            <a:r>
              <a:rPr lang="en-US" sz="2000" i="1" dirty="0"/>
              <a:t> et al., 2017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37A632-B097-0943-A64D-A2F1773A3191}"/>
              </a:ext>
            </a:extLst>
          </p:cNvPr>
          <p:cNvSpPr txBox="1"/>
          <p:nvPr/>
        </p:nvSpPr>
        <p:spPr>
          <a:xfrm>
            <a:off x="8001001" y="5164207"/>
            <a:ext cx="3958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Common in mobile devices (e.g., smartphones)</a:t>
            </a:r>
          </a:p>
        </p:txBody>
      </p:sp>
    </p:spTree>
    <p:extLst>
      <p:ext uri="{BB962C8B-B14F-4D97-AF65-F5344CB8AC3E}">
        <p14:creationId xmlns:p14="http://schemas.microsoft.com/office/powerpoint/2010/main" val="33065797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881DED-DA1E-9761-900E-04A7EA5B5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D889BB00-9FE5-662B-317E-438157AA6B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CBFE4F62-60AA-D391-6E1D-E65102E691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C052B0A3-E291-E16B-4C2D-4D87F1806B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Sensors: MEMS Inertial Measurement Unit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F86991-3566-44A6-9EEE-CA895D2316B9}"/>
              </a:ext>
            </a:extLst>
          </p:cNvPr>
          <p:cNvSpPr txBox="1"/>
          <p:nvPr/>
        </p:nvSpPr>
        <p:spPr>
          <a:xfrm>
            <a:off x="133582" y="1559415"/>
            <a:ext cx="119356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“6-axis IMU” = Accelerometer, gyroscope.  “9-axis IMU” = Accel., gyro., magnetometer.</a:t>
            </a:r>
          </a:p>
        </p:txBody>
      </p:sp>
      <p:pic>
        <p:nvPicPr>
          <p:cNvPr id="3" name="Picture 2" descr="What is Accelerometer - Definition, Working Principle, and FAQs">
            <a:extLst>
              <a:ext uri="{FF2B5EF4-FFF2-40B4-BE49-F238E27FC236}">
                <a16:creationId xmlns:a16="http://schemas.microsoft.com/office/drawing/2014/main" id="{AADB975E-7C78-2805-4498-0AC84FCC73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170" y="2851742"/>
            <a:ext cx="5698991" cy="2659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MEMS Journal -- The Largest MEMS Publication in the World: Motion sensing  in the iPhone 4: MEMS gyroscope">
            <a:extLst>
              <a:ext uri="{FF2B5EF4-FFF2-40B4-BE49-F238E27FC236}">
                <a16:creationId xmlns:a16="http://schemas.microsoft.com/office/drawing/2014/main" id="{B40345DE-2ED6-7FA0-4790-275FB079FE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9326" y="2636508"/>
            <a:ext cx="3252509" cy="263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MEMS Gyroscope Provides Precision Inertial Sensing in Harsh, High  Temperature Environments | Analog Devices">
            <a:extLst>
              <a:ext uri="{FF2B5EF4-FFF2-40B4-BE49-F238E27FC236}">
                <a16:creationId xmlns:a16="http://schemas.microsoft.com/office/drawing/2014/main" id="{E59C8171-7AD8-6D69-75AE-D681B19562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3767" y="5362593"/>
            <a:ext cx="2267232" cy="1307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7BB6472-75F2-060B-47FF-792DB9942B54}"/>
                  </a:ext>
                </a:extLst>
              </p:cNvPr>
              <p:cNvSpPr txBox="1"/>
              <p:nvPr/>
            </p:nvSpPr>
            <p:spPr>
              <a:xfrm>
                <a:off x="7019912" y="5511271"/>
                <a:ext cx="2462854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=−2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Ω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 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𝒗</m:t>
                          </m:r>
                        </m:e>
                      </m:d>
                    </m:oMath>
                  </m:oMathPara>
                </a14:m>
                <a:endParaRPr lang="en-US" b="1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7BB6472-75F2-060B-47FF-792DB9942B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19912" y="5511271"/>
                <a:ext cx="2462854" cy="369332"/>
              </a:xfrm>
              <a:prstGeom prst="rect">
                <a:avLst/>
              </a:prstGeom>
              <a:blipFill>
                <a:blip r:embed="rId6"/>
                <a:stretch>
                  <a:fillRect l="-2051" t="-3226" b="-354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0CB9B92-592A-1914-D29F-C11AFD62B066}"/>
                  </a:ext>
                </a:extLst>
              </p:cNvPr>
              <p:cNvSpPr txBox="1"/>
              <p:nvPr/>
            </p:nvSpPr>
            <p:spPr>
              <a:xfrm>
                <a:off x="2388110" y="5511271"/>
                <a:ext cx="1121846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𝑚𝑎</m:t>
                      </m:r>
                    </m:oMath>
                  </m:oMathPara>
                </a14:m>
                <a:endParaRPr lang="en-US" b="1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0CB9B92-592A-1914-D29F-C11AFD62B0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8110" y="5511271"/>
                <a:ext cx="1121846" cy="369332"/>
              </a:xfrm>
              <a:prstGeom prst="rect">
                <a:avLst/>
              </a:prstGeom>
              <a:blipFill>
                <a:blip r:embed="rId7"/>
                <a:stretch>
                  <a:fillRect l="-5618" r="-1124" b="-64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0DE7DDB1-2A2B-A946-95D1-232FDF718C57}"/>
              </a:ext>
            </a:extLst>
          </p:cNvPr>
          <p:cNvSpPr txBox="1"/>
          <p:nvPr/>
        </p:nvSpPr>
        <p:spPr>
          <a:xfrm>
            <a:off x="2002555" y="2273030"/>
            <a:ext cx="214161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b="1" dirty="0">
                <a:ea typeface="Cambria Math" panose="02040503050406030204" pitchFamily="18" charset="0"/>
              </a:rPr>
              <a:t>Accelerometer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DE4E2C-48C1-0A47-BE34-BD43F5B088D6}"/>
              </a:ext>
            </a:extLst>
          </p:cNvPr>
          <p:cNvSpPr txBox="1"/>
          <p:nvPr/>
        </p:nvSpPr>
        <p:spPr>
          <a:xfrm>
            <a:off x="8273381" y="2256927"/>
            <a:ext cx="160781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b="1" dirty="0">
                <a:ea typeface="Cambria Math" panose="02040503050406030204" pitchFamily="18" charset="0"/>
              </a:rPr>
              <a:t>Gyroscope</a:t>
            </a:r>
          </a:p>
        </p:txBody>
      </p:sp>
    </p:spTree>
    <p:extLst>
      <p:ext uri="{BB962C8B-B14F-4D97-AF65-F5344CB8AC3E}">
        <p14:creationId xmlns:p14="http://schemas.microsoft.com/office/powerpoint/2010/main" val="20402602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944654-E726-F70E-9EF9-A44618A955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55343A4C-089D-12E4-6CB8-4BCC37D8D6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04687107-9AED-F030-CC36-CB9644D8D2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5CE44657-CC44-86C3-74C0-04C69028CB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Sensors: MEMS Inertial Measurement Unit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CA1839-7BEC-2690-BBCB-F7D05A304DEB}"/>
              </a:ext>
            </a:extLst>
          </p:cNvPr>
          <p:cNvSpPr txBox="1"/>
          <p:nvPr/>
        </p:nvSpPr>
        <p:spPr>
          <a:xfrm>
            <a:off x="133582" y="1559415"/>
            <a:ext cx="119356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“6-axis IMU” = Accelerometer, gyroscope.  “9-axis IMU” = Accel., gyro., magnetometer.</a:t>
            </a:r>
          </a:p>
        </p:txBody>
      </p:sp>
      <p:pic>
        <p:nvPicPr>
          <p:cNvPr id="3" name="Picture 2" descr="What is Accelerometer - Definition, Working Principle, and FAQs">
            <a:extLst>
              <a:ext uri="{FF2B5EF4-FFF2-40B4-BE49-F238E27FC236}">
                <a16:creationId xmlns:a16="http://schemas.microsoft.com/office/drawing/2014/main" id="{C8D6FD26-6544-47B9-FCEB-3F045338AA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7" r="55634" b="14783"/>
          <a:stretch/>
        </p:blipFill>
        <p:spPr bwMode="auto">
          <a:xfrm>
            <a:off x="309487" y="2851743"/>
            <a:ext cx="2141613" cy="2266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471EB85-739B-67E2-7E83-EF951518F307}"/>
                  </a:ext>
                </a:extLst>
              </p:cNvPr>
              <p:cNvSpPr txBox="1"/>
              <p:nvPr/>
            </p:nvSpPr>
            <p:spPr>
              <a:xfrm>
                <a:off x="978410" y="5511271"/>
                <a:ext cx="1121846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𝑚𝑎</m:t>
                      </m:r>
                    </m:oMath>
                  </m:oMathPara>
                </a14:m>
                <a:endParaRPr lang="en-US" b="1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471EB85-739B-67E2-7E83-EF951518F3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8410" y="5511271"/>
                <a:ext cx="1121846" cy="369332"/>
              </a:xfrm>
              <a:prstGeom prst="rect">
                <a:avLst/>
              </a:prstGeom>
              <a:blipFill>
                <a:blip r:embed="rId4"/>
                <a:stretch>
                  <a:fillRect l="-5618" r="-1124" b="-64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0FD0149A-B9F6-5CA9-840E-4EF8966CACBC}"/>
              </a:ext>
            </a:extLst>
          </p:cNvPr>
          <p:cNvSpPr txBox="1"/>
          <p:nvPr/>
        </p:nvSpPr>
        <p:spPr>
          <a:xfrm>
            <a:off x="592855" y="2273030"/>
            <a:ext cx="214161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b="1" dirty="0">
                <a:ea typeface="Cambria Math" panose="02040503050406030204" pitchFamily="18" charset="0"/>
              </a:rPr>
              <a:t>Accelerometer</a:t>
            </a:r>
          </a:p>
        </p:txBody>
      </p:sp>
      <p:pic>
        <p:nvPicPr>
          <p:cNvPr id="16386" name="Picture 2" descr="Design and optimization of fully differential capacitive MEMS accelerometer  based on surface micromachining | Microsystem Technologies">
            <a:extLst>
              <a:ext uri="{FF2B5EF4-FFF2-40B4-BE49-F238E27FC236}">
                <a16:creationId xmlns:a16="http://schemas.microsoft.com/office/drawing/2014/main" id="{B6B70D3A-D4CC-754E-1AA7-52D33B6C3E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3955" y="2400546"/>
            <a:ext cx="4095924" cy="407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90" name="Picture 6" descr="Capacitive fully differential accelerometer design with split... | Download  Scientific Diagram">
            <a:extLst>
              <a:ext uri="{FF2B5EF4-FFF2-40B4-BE49-F238E27FC236}">
                <a16:creationId xmlns:a16="http://schemas.microsoft.com/office/drawing/2014/main" id="{A7220E3A-8EA4-BDE7-7DA7-70B6E4A16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5274" y="2977272"/>
            <a:ext cx="4473948" cy="2916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13079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83EF1-15CF-7BC8-4139-4E2DFF5AFB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AE8BDFF4-CF58-8C7B-3910-9FA285A77A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553CB983-ECE6-8A87-E5DD-A1EB5A83CD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4FC34B1D-3A96-6E14-ADE0-9B7D434E8F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Sensors: MEMS Inertial Measurement Unit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62FFDC5-F3DF-DC67-AE84-A9A6062BCDBC}"/>
                  </a:ext>
                </a:extLst>
              </p:cNvPr>
              <p:cNvSpPr txBox="1"/>
              <p:nvPr/>
            </p:nvSpPr>
            <p:spPr>
              <a:xfrm>
                <a:off x="302769" y="1445585"/>
                <a:ext cx="2568780" cy="492443"/>
              </a:xfrm>
              <a:custGeom>
                <a:avLst/>
                <a:gdLst>
                  <a:gd name="connsiteX0" fmla="*/ 0 w 2568780"/>
                  <a:gd name="connsiteY0" fmla="*/ 0 h 492443"/>
                  <a:gd name="connsiteX1" fmla="*/ 488068 w 2568780"/>
                  <a:gd name="connsiteY1" fmla="*/ 0 h 492443"/>
                  <a:gd name="connsiteX2" fmla="*/ 924761 w 2568780"/>
                  <a:gd name="connsiteY2" fmla="*/ 0 h 492443"/>
                  <a:gd name="connsiteX3" fmla="*/ 1489892 w 2568780"/>
                  <a:gd name="connsiteY3" fmla="*/ 0 h 492443"/>
                  <a:gd name="connsiteX4" fmla="*/ 1977961 w 2568780"/>
                  <a:gd name="connsiteY4" fmla="*/ 0 h 492443"/>
                  <a:gd name="connsiteX5" fmla="*/ 2568780 w 2568780"/>
                  <a:gd name="connsiteY5" fmla="*/ 0 h 492443"/>
                  <a:gd name="connsiteX6" fmla="*/ 2568780 w 2568780"/>
                  <a:gd name="connsiteY6" fmla="*/ 492443 h 492443"/>
                  <a:gd name="connsiteX7" fmla="*/ 2055024 w 2568780"/>
                  <a:gd name="connsiteY7" fmla="*/ 492443 h 492443"/>
                  <a:gd name="connsiteX8" fmla="*/ 1489892 w 2568780"/>
                  <a:gd name="connsiteY8" fmla="*/ 492443 h 492443"/>
                  <a:gd name="connsiteX9" fmla="*/ 1053200 w 2568780"/>
                  <a:gd name="connsiteY9" fmla="*/ 492443 h 492443"/>
                  <a:gd name="connsiteX10" fmla="*/ 539444 w 2568780"/>
                  <a:gd name="connsiteY10" fmla="*/ 492443 h 492443"/>
                  <a:gd name="connsiteX11" fmla="*/ 0 w 2568780"/>
                  <a:gd name="connsiteY11" fmla="*/ 492443 h 492443"/>
                  <a:gd name="connsiteX12" fmla="*/ 0 w 2568780"/>
                  <a:gd name="connsiteY12" fmla="*/ 0 h 492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568780" h="492443" extrusionOk="0">
                    <a:moveTo>
                      <a:pt x="0" y="0"/>
                    </a:moveTo>
                    <a:cubicBezTo>
                      <a:pt x="189509" y="-35421"/>
                      <a:pt x="340733" y="30910"/>
                      <a:pt x="488068" y="0"/>
                    </a:cubicBezTo>
                    <a:cubicBezTo>
                      <a:pt x="635403" y="-30910"/>
                      <a:pt x="760513" y="47811"/>
                      <a:pt x="924761" y="0"/>
                    </a:cubicBezTo>
                    <a:cubicBezTo>
                      <a:pt x="1089009" y="-47811"/>
                      <a:pt x="1312898" y="37662"/>
                      <a:pt x="1489892" y="0"/>
                    </a:cubicBezTo>
                    <a:cubicBezTo>
                      <a:pt x="1666886" y="-37662"/>
                      <a:pt x="1752159" y="30386"/>
                      <a:pt x="1977961" y="0"/>
                    </a:cubicBezTo>
                    <a:cubicBezTo>
                      <a:pt x="2203763" y="-30386"/>
                      <a:pt x="2355405" y="39287"/>
                      <a:pt x="2568780" y="0"/>
                    </a:cubicBezTo>
                    <a:cubicBezTo>
                      <a:pt x="2606922" y="221878"/>
                      <a:pt x="2518771" y="344374"/>
                      <a:pt x="2568780" y="492443"/>
                    </a:cubicBezTo>
                    <a:cubicBezTo>
                      <a:pt x="2348509" y="508726"/>
                      <a:pt x="2178471" y="441010"/>
                      <a:pt x="2055024" y="492443"/>
                    </a:cubicBezTo>
                    <a:cubicBezTo>
                      <a:pt x="1931577" y="543876"/>
                      <a:pt x="1743399" y="469213"/>
                      <a:pt x="1489892" y="492443"/>
                    </a:cubicBezTo>
                    <a:cubicBezTo>
                      <a:pt x="1236385" y="515673"/>
                      <a:pt x="1201117" y="445287"/>
                      <a:pt x="1053200" y="492443"/>
                    </a:cubicBezTo>
                    <a:cubicBezTo>
                      <a:pt x="905283" y="539599"/>
                      <a:pt x="689227" y="485864"/>
                      <a:pt x="539444" y="492443"/>
                    </a:cubicBezTo>
                    <a:cubicBezTo>
                      <a:pt x="389661" y="499022"/>
                      <a:pt x="257287" y="483276"/>
                      <a:pt x="0" y="492443"/>
                    </a:cubicBezTo>
                    <a:cubicBezTo>
                      <a:pt x="-38502" y="270890"/>
                      <a:pt x="43118" y="123658"/>
                      <a:pt x="0" y="0"/>
                    </a:cubicBezTo>
                    <a:close/>
                  </a:path>
                </a:pathLst>
              </a:custGeom>
              <a:noFill/>
              <a:ln w="19050" cmpd="sng">
                <a:solidFill>
                  <a:schemeClr val="tx1"/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prstGeom prst="rec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1" smtClean="0">
                        <a:latin typeface="Cambria Math" panose="02040503050406030204" pitchFamily="18" charset="0"/>
                      </a:rPr>
                      <m:t>𝑭</m:t>
                    </m:r>
                    <m:r>
                      <a:rPr lang="en-US" sz="32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3200" b="1" i="1" smtClean="0">
                        <a:latin typeface="Cambria Math" panose="02040503050406030204" pitchFamily="18" charset="0"/>
                      </a:rPr>
                      <m:t>𝒎𝒂</m:t>
                    </m:r>
                    <m:r>
                      <a:rPr lang="en-US" sz="32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3200" b="1" i="1" smtClean="0">
                        <a:latin typeface="Cambria Math" panose="02040503050406030204" pitchFamily="18" charset="0"/>
                      </a:rPr>
                      <m:t>𝒌𝒙</m:t>
                    </m:r>
                  </m:oMath>
                </a14:m>
                <a:r>
                  <a:rPr lang="en-US" sz="3200" b="1" dirty="0">
                    <a:ea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62FFDC5-F3DF-DC67-AE84-A9A6062BCD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2769" y="1445585"/>
                <a:ext cx="2568780" cy="492443"/>
              </a:xfrm>
              <a:prstGeom prst="rect">
                <a:avLst/>
              </a:prstGeom>
              <a:blipFill>
                <a:blip r:embed="rId3"/>
                <a:stretch>
                  <a:fillRect l="-4831"/>
                </a:stretch>
              </a:blipFill>
              <a:ln w="19050" cmpd="sng">
                <a:solidFill>
                  <a:schemeClr val="tx1"/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2568780"/>
                          <a:gd name="connsiteY0" fmla="*/ 0 h 492443"/>
                          <a:gd name="connsiteX1" fmla="*/ 488068 w 2568780"/>
                          <a:gd name="connsiteY1" fmla="*/ 0 h 492443"/>
                          <a:gd name="connsiteX2" fmla="*/ 924761 w 2568780"/>
                          <a:gd name="connsiteY2" fmla="*/ 0 h 492443"/>
                          <a:gd name="connsiteX3" fmla="*/ 1489892 w 2568780"/>
                          <a:gd name="connsiteY3" fmla="*/ 0 h 492443"/>
                          <a:gd name="connsiteX4" fmla="*/ 1977961 w 2568780"/>
                          <a:gd name="connsiteY4" fmla="*/ 0 h 492443"/>
                          <a:gd name="connsiteX5" fmla="*/ 2568780 w 2568780"/>
                          <a:gd name="connsiteY5" fmla="*/ 0 h 492443"/>
                          <a:gd name="connsiteX6" fmla="*/ 2568780 w 2568780"/>
                          <a:gd name="connsiteY6" fmla="*/ 492443 h 492443"/>
                          <a:gd name="connsiteX7" fmla="*/ 2055024 w 2568780"/>
                          <a:gd name="connsiteY7" fmla="*/ 492443 h 492443"/>
                          <a:gd name="connsiteX8" fmla="*/ 1489892 w 2568780"/>
                          <a:gd name="connsiteY8" fmla="*/ 492443 h 492443"/>
                          <a:gd name="connsiteX9" fmla="*/ 1053200 w 2568780"/>
                          <a:gd name="connsiteY9" fmla="*/ 492443 h 492443"/>
                          <a:gd name="connsiteX10" fmla="*/ 539444 w 2568780"/>
                          <a:gd name="connsiteY10" fmla="*/ 492443 h 492443"/>
                          <a:gd name="connsiteX11" fmla="*/ 0 w 2568780"/>
                          <a:gd name="connsiteY11" fmla="*/ 492443 h 492443"/>
                          <a:gd name="connsiteX12" fmla="*/ 0 w 2568780"/>
                          <a:gd name="connsiteY12" fmla="*/ 0 h 49244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2568780" h="492443" extrusionOk="0">
                            <a:moveTo>
                              <a:pt x="0" y="0"/>
                            </a:moveTo>
                            <a:cubicBezTo>
                              <a:pt x="189509" y="-35421"/>
                              <a:pt x="340733" y="30910"/>
                              <a:pt x="488068" y="0"/>
                            </a:cubicBezTo>
                            <a:cubicBezTo>
                              <a:pt x="635403" y="-30910"/>
                              <a:pt x="760513" y="47811"/>
                              <a:pt x="924761" y="0"/>
                            </a:cubicBezTo>
                            <a:cubicBezTo>
                              <a:pt x="1089009" y="-47811"/>
                              <a:pt x="1312898" y="37662"/>
                              <a:pt x="1489892" y="0"/>
                            </a:cubicBezTo>
                            <a:cubicBezTo>
                              <a:pt x="1666886" y="-37662"/>
                              <a:pt x="1752159" y="30386"/>
                              <a:pt x="1977961" y="0"/>
                            </a:cubicBezTo>
                            <a:cubicBezTo>
                              <a:pt x="2203763" y="-30386"/>
                              <a:pt x="2355405" y="39287"/>
                              <a:pt x="2568780" y="0"/>
                            </a:cubicBezTo>
                            <a:cubicBezTo>
                              <a:pt x="2606922" y="221878"/>
                              <a:pt x="2518771" y="344374"/>
                              <a:pt x="2568780" y="492443"/>
                            </a:cubicBezTo>
                            <a:cubicBezTo>
                              <a:pt x="2348509" y="508726"/>
                              <a:pt x="2178471" y="441010"/>
                              <a:pt x="2055024" y="492443"/>
                            </a:cubicBezTo>
                            <a:cubicBezTo>
                              <a:pt x="1931577" y="543876"/>
                              <a:pt x="1743399" y="469213"/>
                              <a:pt x="1489892" y="492443"/>
                            </a:cubicBezTo>
                            <a:cubicBezTo>
                              <a:pt x="1236385" y="515673"/>
                              <a:pt x="1201117" y="445287"/>
                              <a:pt x="1053200" y="492443"/>
                            </a:cubicBezTo>
                            <a:cubicBezTo>
                              <a:pt x="905283" y="539599"/>
                              <a:pt x="689227" y="485864"/>
                              <a:pt x="539444" y="492443"/>
                            </a:cubicBezTo>
                            <a:cubicBezTo>
                              <a:pt x="389661" y="499022"/>
                              <a:pt x="257287" y="483276"/>
                              <a:pt x="0" y="492443"/>
                            </a:cubicBezTo>
                            <a:cubicBezTo>
                              <a:pt x="-38502" y="270890"/>
                              <a:pt x="43118" y="123658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388" name="Picture 4" descr="Introduction To Capacitive MEMS Accelerometers and A Case Study On An  Elevator — Maker Portal">
            <a:extLst>
              <a:ext uri="{FF2B5EF4-FFF2-40B4-BE49-F238E27FC236}">
                <a16:creationId xmlns:a16="http://schemas.microsoft.com/office/drawing/2014/main" id="{82279A2F-60D8-6309-0540-12E701A16E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292" y="3642630"/>
            <a:ext cx="4495144" cy="3067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Capacitive fully differential accelerometer design with split... | Download  Scientific Diagram">
            <a:extLst>
              <a:ext uri="{FF2B5EF4-FFF2-40B4-BE49-F238E27FC236}">
                <a16:creationId xmlns:a16="http://schemas.microsoft.com/office/drawing/2014/main" id="{6D052A6C-AEB2-C244-56CF-8A419E3415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564" y="3734543"/>
            <a:ext cx="4473948" cy="2916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E54377F-4E1D-A973-C1B9-B6E0AC5C79C0}"/>
                  </a:ext>
                </a:extLst>
              </p:cNvPr>
              <p:cNvSpPr txBox="1"/>
              <p:nvPr/>
            </p:nvSpPr>
            <p:spPr>
              <a:xfrm>
                <a:off x="1631519" y="2410935"/>
                <a:ext cx="1218923" cy="70128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E54377F-4E1D-A973-C1B9-B6E0AC5C79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1519" y="2410935"/>
                <a:ext cx="1218923" cy="701282"/>
              </a:xfrm>
              <a:prstGeom prst="rect">
                <a:avLst/>
              </a:prstGeom>
              <a:blipFill>
                <a:blip r:embed="rId6"/>
                <a:stretch>
                  <a:fillRect l="-2062" t="-1754" r="-1031" b="-7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6399A10-B125-02DE-C434-DDF7DF02E375}"/>
                  </a:ext>
                </a:extLst>
              </p:cNvPr>
              <p:cNvSpPr txBox="1"/>
              <p:nvPr/>
            </p:nvSpPr>
            <p:spPr>
              <a:xfrm>
                <a:off x="9241502" y="2219261"/>
                <a:ext cx="1025730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∝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6399A10-B125-02DE-C434-DDF7DF02E3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41502" y="2219261"/>
                <a:ext cx="1025730" cy="369332"/>
              </a:xfrm>
              <a:prstGeom prst="rect">
                <a:avLst/>
              </a:prstGeom>
              <a:blipFill>
                <a:blip r:embed="rId7"/>
                <a:stretch>
                  <a:fillRect l="-2439" r="-3659" b="-32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BDEC2DB-FCA9-2490-619D-935509237AA0}"/>
                  </a:ext>
                </a:extLst>
              </p:cNvPr>
              <p:cNvSpPr txBox="1"/>
              <p:nvPr/>
            </p:nvSpPr>
            <p:spPr>
              <a:xfrm>
                <a:off x="4170423" y="2151988"/>
                <a:ext cx="2075889" cy="7139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𝑏𝑒𝑎𝑚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</m:num>
                        <m:den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BDEC2DB-FCA9-2490-619D-935509237A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0423" y="2151988"/>
                <a:ext cx="2075889" cy="713913"/>
              </a:xfrm>
              <a:prstGeom prst="rect">
                <a:avLst/>
              </a:prstGeom>
              <a:blipFill>
                <a:blip r:embed="rId8"/>
                <a:stretch>
                  <a:fillRect l="-3030" t="-1754" b="-105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9C930DB-3E94-F149-E4EA-DC0B355DE8F8}"/>
                  </a:ext>
                </a:extLst>
              </p:cNvPr>
              <p:cNvSpPr txBox="1"/>
              <p:nvPr/>
            </p:nvSpPr>
            <p:spPr>
              <a:xfrm>
                <a:off x="6519394" y="2151988"/>
                <a:ext cx="1255921" cy="73872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9C930DB-3E94-F149-E4EA-DC0B355DE8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19394" y="2151988"/>
                <a:ext cx="1255921" cy="738728"/>
              </a:xfrm>
              <a:prstGeom prst="rect">
                <a:avLst/>
              </a:prstGeom>
              <a:blipFill>
                <a:blip r:embed="rId9"/>
                <a:stretch>
                  <a:fillRect l="-5051" r="-1010" b="-135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5D238D1-7F39-CF1B-24DA-37E27D315442}"/>
                  </a:ext>
                </a:extLst>
              </p:cNvPr>
              <p:cNvSpPr txBox="1"/>
              <p:nvPr/>
            </p:nvSpPr>
            <p:spPr>
              <a:xfrm>
                <a:off x="4205803" y="3042380"/>
                <a:ext cx="3780394" cy="39895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𝑡𝑜𝑡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5D238D1-7F39-CF1B-24DA-37E27D3154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05803" y="3042380"/>
                <a:ext cx="3780394" cy="398955"/>
              </a:xfrm>
              <a:prstGeom prst="rect">
                <a:avLst/>
              </a:prstGeom>
              <a:blipFill>
                <a:blip r:embed="rId10"/>
                <a:stretch>
                  <a:fillRect l="-3020" t="-6061" r="-671" b="-272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10A10DD-913E-DB27-E141-9A17F0009876}"/>
                  </a:ext>
                </a:extLst>
              </p:cNvPr>
              <p:cNvSpPr txBox="1"/>
              <p:nvPr/>
            </p:nvSpPr>
            <p:spPr>
              <a:xfrm>
                <a:off x="9080452" y="2642406"/>
                <a:ext cx="1166858" cy="6938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den>
                      </m:f>
                    </m:oMath>
                  </m:oMathPara>
                </a14:m>
                <a:endParaRPr lang="en-US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10A10DD-913E-DB27-E141-9A17F00098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80452" y="2642406"/>
                <a:ext cx="1166858" cy="693844"/>
              </a:xfrm>
              <a:prstGeom prst="rect">
                <a:avLst/>
              </a:prstGeom>
              <a:blipFill>
                <a:blip r:embed="rId11"/>
                <a:stretch>
                  <a:fillRect l="-5435" r="-5435"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980670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257BA0-588E-12BB-5AE0-5456F3437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0ECB71AC-B620-1628-84FC-FF223CFEF3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pic>
        <p:nvPicPr>
          <p:cNvPr id="2" name="Picture 2" descr="Solved Consider the MEMS accelerometer illustrated in the | Chegg.com">
            <a:extLst>
              <a:ext uri="{FF2B5EF4-FFF2-40B4-BE49-F238E27FC236}">
                <a16:creationId xmlns:a16="http://schemas.microsoft.com/office/drawing/2014/main" id="{E420E849-444A-1A47-23D3-1876E3E258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800" y="0"/>
            <a:ext cx="6502400" cy="6858000"/>
          </a:xfrm>
          <a:custGeom>
            <a:avLst/>
            <a:gdLst>
              <a:gd name="connsiteX0" fmla="*/ 0 w 6502400"/>
              <a:gd name="connsiteY0" fmla="*/ 0 h 6858000"/>
              <a:gd name="connsiteX1" fmla="*/ 526103 w 6502400"/>
              <a:gd name="connsiteY1" fmla="*/ 0 h 6858000"/>
              <a:gd name="connsiteX2" fmla="*/ 922159 w 6502400"/>
              <a:gd name="connsiteY2" fmla="*/ 0 h 6858000"/>
              <a:gd name="connsiteX3" fmla="*/ 1643334 w 6502400"/>
              <a:gd name="connsiteY3" fmla="*/ 0 h 6858000"/>
              <a:gd name="connsiteX4" fmla="*/ 2169437 w 6502400"/>
              <a:gd name="connsiteY4" fmla="*/ 0 h 6858000"/>
              <a:gd name="connsiteX5" fmla="*/ 2695540 w 6502400"/>
              <a:gd name="connsiteY5" fmla="*/ 0 h 6858000"/>
              <a:gd name="connsiteX6" fmla="*/ 3416716 w 6502400"/>
              <a:gd name="connsiteY6" fmla="*/ 0 h 6858000"/>
              <a:gd name="connsiteX7" fmla="*/ 3877795 w 6502400"/>
              <a:gd name="connsiteY7" fmla="*/ 0 h 6858000"/>
              <a:gd name="connsiteX8" fmla="*/ 4598970 w 6502400"/>
              <a:gd name="connsiteY8" fmla="*/ 0 h 6858000"/>
              <a:gd name="connsiteX9" fmla="*/ 5320145 w 6502400"/>
              <a:gd name="connsiteY9" fmla="*/ 0 h 6858000"/>
              <a:gd name="connsiteX10" fmla="*/ 5911273 w 6502400"/>
              <a:gd name="connsiteY10" fmla="*/ 0 h 6858000"/>
              <a:gd name="connsiteX11" fmla="*/ 6502400 w 6502400"/>
              <a:gd name="connsiteY11" fmla="*/ 0 h 6858000"/>
              <a:gd name="connsiteX12" fmla="*/ 6502400 w 6502400"/>
              <a:gd name="connsiteY12" fmla="*/ 502920 h 6858000"/>
              <a:gd name="connsiteX13" fmla="*/ 6502400 w 6502400"/>
              <a:gd name="connsiteY13" fmla="*/ 868680 h 6858000"/>
              <a:gd name="connsiteX14" fmla="*/ 6502400 w 6502400"/>
              <a:gd name="connsiteY14" fmla="*/ 1440180 h 6858000"/>
              <a:gd name="connsiteX15" fmla="*/ 6502400 w 6502400"/>
              <a:gd name="connsiteY15" fmla="*/ 2011680 h 6858000"/>
              <a:gd name="connsiteX16" fmla="*/ 6502400 w 6502400"/>
              <a:gd name="connsiteY16" fmla="*/ 2583180 h 6858000"/>
              <a:gd name="connsiteX17" fmla="*/ 6502400 w 6502400"/>
              <a:gd name="connsiteY17" fmla="*/ 3223260 h 6858000"/>
              <a:gd name="connsiteX18" fmla="*/ 6502400 w 6502400"/>
              <a:gd name="connsiteY18" fmla="*/ 3863340 h 6858000"/>
              <a:gd name="connsiteX19" fmla="*/ 6502400 w 6502400"/>
              <a:gd name="connsiteY19" fmla="*/ 4503420 h 6858000"/>
              <a:gd name="connsiteX20" fmla="*/ 6502400 w 6502400"/>
              <a:gd name="connsiteY20" fmla="*/ 4869180 h 6858000"/>
              <a:gd name="connsiteX21" fmla="*/ 6502400 w 6502400"/>
              <a:gd name="connsiteY21" fmla="*/ 5303520 h 6858000"/>
              <a:gd name="connsiteX22" fmla="*/ 6502400 w 6502400"/>
              <a:gd name="connsiteY22" fmla="*/ 5943600 h 6858000"/>
              <a:gd name="connsiteX23" fmla="*/ 6502400 w 6502400"/>
              <a:gd name="connsiteY23" fmla="*/ 6858000 h 6858000"/>
              <a:gd name="connsiteX24" fmla="*/ 6041321 w 6502400"/>
              <a:gd name="connsiteY24" fmla="*/ 6858000 h 6858000"/>
              <a:gd name="connsiteX25" fmla="*/ 5645265 w 6502400"/>
              <a:gd name="connsiteY25" fmla="*/ 6858000 h 6858000"/>
              <a:gd name="connsiteX26" fmla="*/ 5249210 w 6502400"/>
              <a:gd name="connsiteY26" fmla="*/ 6858000 h 6858000"/>
              <a:gd name="connsiteX27" fmla="*/ 4658083 w 6502400"/>
              <a:gd name="connsiteY27" fmla="*/ 6858000 h 6858000"/>
              <a:gd name="connsiteX28" fmla="*/ 4197004 w 6502400"/>
              <a:gd name="connsiteY28" fmla="*/ 6858000 h 6858000"/>
              <a:gd name="connsiteX29" fmla="*/ 3540852 w 6502400"/>
              <a:gd name="connsiteY29" fmla="*/ 6858000 h 6858000"/>
              <a:gd name="connsiteX30" fmla="*/ 3079773 w 6502400"/>
              <a:gd name="connsiteY30" fmla="*/ 6858000 h 6858000"/>
              <a:gd name="connsiteX31" fmla="*/ 2423622 w 6502400"/>
              <a:gd name="connsiteY31" fmla="*/ 6858000 h 6858000"/>
              <a:gd name="connsiteX32" fmla="*/ 2027567 w 6502400"/>
              <a:gd name="connsiteY32" fmla="*/ 6858000 h 6858000"/>
              <a:gd name="connsiteX33" fmla="*/ 1371415 w 6502400"/>
              <a:gd name="connsiteY33" fmla="*/ 6858000 h 6858000"/>
              <a:gd name="connsiteX34" fmla="*/ 910336 w 6502400"/>
              <a:gd name="connsiteY34" fmla="*/ 6858000 h 6858000"/>
              <a:gd name="connsiteX35" fmla="*/ 514281 w 6502400"/>
              <a:gd name="connsiteY35" fmla="*/ 6858000 h 6858000"/>
              <a:gd name="connsiteX36" fmla="*/ 0 w 6502400"/>
              <a:gd name="connsiteY36" fmla="*/ 6858000 h 6858000"/>
              <a:gd name="connsiteX37" fmla="*/ 0 w 6502400"/>
              <a:gd name="connsiteY37" fmla="*/ 6217920 h 6858000"/>
              <a:gd name="connsiteX38" fmla="*/ 0 w 6502400"/>
              <a:gd name="connsiteY38" fmla="*/ 5783580 h 6858000"/>
              <a:gd name="connsiteX39" fmla="*/ 0 w 6502400"/>
              <a:gd name="connsiteY39" fmla="*/ 5417820 h 6858000"/>
              <a:gd name="connsiteX40" fmla="*/ 0 w 6502400"/>
              <a:gd name="connsiteY40" fmla="*/ 5052060 h 6858000"/>
              <a:gd name="connsiteX41" fmla="*/ 0 w 6502400"/>
              <a:gd name="connsiteY41" fmla="*/ 4411980 h 6858000"/>
              <a:gd name="connsiteX42" fmla="*/ 0 w 6502400"/>
              <a:gd name="connsiteY42" fmla="*/ 4046220 h 6858000"/>
              <a:gd name="connsiteX43" fmla="*/ 0 w 6502400"/>
              <a:gd name="connsiteY43" fmla="*/ 3474720 h 6858000"/>
              <a:gd name="connsiteX44" fmla="*/ 0 w 6502400"/>
              <a:gd name="connsiteY44" fmla="*/ 3040380 h 6858000"/>
              <a:gd name="connsiteX45" fmla="*/ 0 w 6502400"/>
              <a:gd name="connsiteY45" fmla="*/ 2468880 h 6858000"/>
              <a:gd name="connsiteX46" fmla="*/ 0 w 6502400"/>
              <a:gd name="connsiteY46" fmla="*/ 1897380 h 6858000"/>
              <a:gd name="connsiteX47" fmla="*/ 0 w 6502400"/>
              <a:gd name="connsiteY47" fmla="*/ 1325880 h 6858000"/>
              <a:gd name="connsiteX48" fmla="*/ 0 w 6502400"/>
              <a:gd name="connsiteY48" fmla="*/ 754380 h 6858000"/>
              <a:gd name="connsiteX49" fmla="*/ 0 w 6502400"/>
              <a:gd name="connsiteY4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6502400" h="6858000" extrusionOk="0">
                <a:moveTo>
                  <a:pt x="0" y="0"/>
                </a:moveTo>
                <a:cubicBezTo>
                  <a:pt x="192696" y="-6346"/>
                  <a:pt x="358593" y="36356"/>
                  <a:pt x="526103" y="0"/>
                </a:cubicBezTo>
                <a:cubicBezTo>
                  <a:pt x="693613" y="-36356"/>
                  <a:pt x="754960" y="43755"/>
                  <a:pt x="922159" y="0"/>
                </a:cubicBezTo>
                <a:cubicBezTo>
                  <a:pt x="1089358" y="-43755"/>
                  <a:pt x="1297134" y="43532"/>
                  <a:pt x="1643334" y="0"/>
                </a:cubicBezTo>
                <a:cubicBezTo>
                  <a:pt x="1989534" y="-43532"/>
                  <a:pt x="1950424" y="20444"/>
                  <a:pt x="2169437" y="0"/>
                </a:cubicBezTo>
                <a:cubicBezTo>
                  <a:pt x="2388450" y="-20444"/>
                  <a:pt x="2479784" y="46785"/>
                  <a:pt x="2695540" y="0"/>
                </a:cubicBezTo>
                <a:cubicBezTo>
                  <a:pt x="2911296" y="-46785"/>
                  <a:pt x="3250368" y="42184"/>
                  <a:pt x="3416716" y="0"/>
                </a:cubicBezTo>
                <a:cubicBezTo>
                  <a:pt x="3583064" y="-42184"/>
                  <a:pt x="3677138" y="49666"/>
                  <a:pt x="3877795" y="0"/>
                </a:cubicBezTo>
                <a:cubicBezTo>
                  <a:pt x="4078452" y="-49666"/>
                  <a:pt x="4383102" y="65601"/>
                  <a:pt x="4598970" y="0"/>
                </a:cubicBezTo>
                <a:cubicBezTo>
                  <a:pt x="4814839" y="-65601"/>
                  <a:pt x="5075823" y="53680"/>
                  <a:pt x="5320145" y="0"/>
                </a:cubicBezTo>
                <a:cubicBezTo>
                  <a:pt x="5564468" y="-53680"/>
                  <a:pt x="5768929" y="66722"/>
                  <a:pt x="5911273" y="0"/>
                </a:cubicBezTo>
                <a:cubicBezTo>
                  <a:pt x="6053617" y="-66722"/>
                  <a:pt x="6349793" y="38712"/>
                  <a:pt x="6502400" y="0"/>
                </a:cubicBezTo>
                <a:cubicBezTo>
                  <a:pt x="6554532" y="219113"/>
                  <a:pt x="6492882" y="349654"/>
                  <a:pt x="6502400" y="502920"/>
                </a:cubicBezTo>
                <a:cubicBezTo>
                  <a:pt x="6511918" y="656186"/>
                  <a:pt x="6493604" y="710252"/>
                  <a:pt x="6502400" y="868680"/>
                </a:cubicBezTo>
                <a:cubicBezTo>
                  <a:pt x="6511196" y="1027108"/>
                  <a:pt x="6437961" y="1271388"/>
                  <a:pt x="6502400" y="1440180"/>
                </a:cubicBezTo>
                <a:cubicBezTo>
                  <a:pt x="6566839" y="1608972"/>
                  <a:pt x="6487693" y="1834220"/>
                  <a:pt x="6502400" y="2011680"/>
                </a:cubicBezTo>
                <a:cubicBezTo>
                  <a:pt x="6517107" y="2189140"/>
                  <a:pt x="6470321" y="2468720"/>
                  <a:pt x="6502400" y="2583180"/>
                </a:cubicBezTo>
                <a:cubicBezTo>
                  <a:pt x="6534479" y="2697640"/>
                  <a:pt x="6457441" y="2922923"/>
                  <a:pt x="6502400" y="3223260"/>
                </a:cubicBezTo>
                <a:cubicBezTo>
                  <a:pt x="6547359" y="3523597"/>
                  <a:pt x="6494929" y="3669670"/>
                  <a:pt x="6502400" y="3863340"/>
                </a:cubicBezTo>
                <a:cubicBezTo>
                  <a:pt x="6509871" y="4057010"/>
                  <a:pt x="6468068" y="4236825"/>
                  <a:pt x="6502400" y="4503420"/>
                </a:cubicBezTo>
                <a:cubicBezTo>
                  <a:pt x="6536732" y="4770015"/>
                  <a:pt x="6497119" y="4745184"/>
                  <a:pt x="6502400" y="4869180"/>
                </a:cubicBezTo>
                <a:cubicBezTo>
                  <a:pt x="6507681" y="4993176"/>
                  <a:pt x="6451498" y="5103408"/>
                  <a:pt x="6502400" y="5303520"/>
                </a:cubicBezTo>
                <a:cubicBezTo>
                  <a:pt x="6553302" y="5503632"/>
                  <a:pt x="6452232" y="5678083"/>
                  <a:pt x="6502400" y="5943600"/>
                </a:cubicBezTo>
                <a:cubicBezTo>
                  <a:pt x="6552568" y="6209117"/>
                  <a:pt x="6404059" y="6480036"/>
                  <a:pt x="6502400" y="6858000"/>
                </a:cubicBezTo>
                <a:cubicBezTo>
                  <a:pt x="6346239" y="6886511"/>
                  <a:pt x="6203155" y="6842236"/>
                  <a:pt x="6041321" y="6858000"/>
                </a:cubicBezTo>
                <a:cubicBezTo>
                  <a:pt x="5879487" y="6873764"/>
                  <a:pt x="5823637" y="6853465"/>
                  <a:pt x="5645265" y="6858000"/>
                </a:cubicBezTo>
                <a:cubicBezTo>
                  <a:pt x="5466893" y="6862535"/>
                  <a:pt x="5436509" y="6823106"/>
                  <a:pt x="5249210" y="6858000"/>
                </a:cubicBezTo>
                <a:cubicBezTo>
                  <a:pt x="5061912" y="6892894"/>
                  <a:pt x="4902180" y="6801638"/>
                  <a:pt x="4658083" y="6858000"/>
                </a:cubicBezTo>
                <a:cubicBezTo>
                  <a:pt x="4413986" y="6914362"/>
                  <a:pt x="4304673" y="6847340"/>
                  <a:pt x="4197004" y="6858000"/>
                </a:cubicBezTo>
                <a:cubicBezTo>
                  <a:pt x="4089335" y="6868660"/>
                  <a:pt x="3744791" y="6856333"/>
                  <a:pt x="3540852" y="6858000"/>
                </a:cubicBezTo>
                <a:cubicBezTo>
                  <a:pt x="3336913" y="6859667"/>
                  <a:pt x="3275369" y="6832998"/>
                  <a:pt x="3079773" y="6858000"/>
                </a:cubicBezTo>
                <a:cubicBezTo>
                  <a:pt x="2884177" y="6883002"/>
                  <a:pt x="2732039" y="6838631"/>
                  <a:pt x="2423622" y="6858000"/>
                </a:cubicBezTo>
                <a:cubicBezTo>
                  <a:pt x="2115205" y="6877369"/>
                  <a:pt x="2201404" y="6834472"/>
                  <a:pt x="2027567" y="6858000"/>
                </a:cubicBezTo>
                <a:cubicBezTo>
                  <a:pt x="1853731" y="6881528"/>
                  <a:pt x="1511861" y="6814315"/>
                  <a:pt x="1371415" y="6858000"/>
                </a:cubicBezTo>
                <a:cubicBezTo>
                  <a:pt x="1230969" y="6901685"/>
                  <a:pt x="1095477" y="6836624"/>
                  <a:pt x="910336" y="6858000"/>
                </a:cubicBezTo>
                <a:cubicBezTo>
                  <a:pt x="725195" y="6879376"/>
                  <a:pt x="597777" y="6827180"/>
                  <a:pt x="514281" y="6858000"/>
                </a:cubicBezTo>
                <a:cubicBezTo>
                  <a:pt x="430785" y="6888820"/>
                  <a:pt x="191499" y="6836221"/>
                  <a:pt x="0" y="6858000"/>
                </a:cubicBezTo>
                <a:cubicBezTo>
                  <a:pt x="-37543" y="6589033"/>
                  <a:pt x="22211" y="6492534"/>
                  <a:pt x="0" y="6217920"/>
                </a:cubicBezTo>
                <a:cubicBezTo>
                  <a:pt x="-22211" y="5943306"/>
                  <a:pt x="36006" y="5881899"/>
                  <a:pt x="0" y="5783580"/>
                </a:cubicBezTo>
                <a:cubicBezTo>
                  <a:pt x="-36006" y="5685261"/>
                  <a:pt x="13651" y="5526357"/>
                  <a:pt x="0" y="5417820"/>
                </a:cubicBezTo>
                <a:cubicBezTo>
                  <a:pt x="-13651" y="5309283"/>
                  <a:pt x="5063" y="5153439"/>
                  <a:pt x="0" y="5052060"/>
                </a:cubicBezTo>
                <a:cubicBezTo>
                  <a:pt x="-5063" y="4950681"/>
                  <a:pt x="24305" y="4552467"/>
                  <a:pt x="0" y="4411980"/>
                </a:cubicBezTo>
                <a:cubicBezTo>
                  <a:pt x="-24305" y="4271493"/>
                  <a:pt x="33703" y="4132649"/>
                  <a:pt x="0" y="4046220"/>
                </a:cubicBezTo>
                <a:cubicBezTo>
                  <a:pt x="-33703" y="3959791"/>
                  <a:pt x="33479" y="3606245"/>
                  <a:pt x="0" y="3474720"/>
                </a:cubicBezTo>
                <a:cubicBezTo>
                  <a:pt x="-33479" y="3343195"/>
                  <a:pt x="51532" y="3203271"/>
                  <a:pt x="0" y="3040380"/>
                </a:cubicBezTo>
                <a:cubicBezTo>
                  <a:pt x="-51532" y="2877489"/>
                  <a:pt x="5868" y="2588707"/>
                  <a:pt x="0" y="2468880"/>
                </a:cubicBezTo>
                <a:cubicBezTo>
                  <a:pt x="-5868" y="2349053"/>
                  <a:pt x="50985" y="2153127"/>
                  <a:pt x="0" y="1897380"/>
                </a:cubicBezTo>
                <a:cubicBezTo>
                  <a:pt x="-50985" y="1641633"/>
                  <a:pt x="23303" y="1475938"/>
                  <a:pt x="0" y="1325880"/>
                </a:cubicBezTo>
                <a:cubicBezTo>
                  <a:pt x="-23303" y="1175822"/>
                  <a:pt x="36218" y="1005020"/>
                  <a:pt x="0" y="754380"/>
                </a:cubicBezTo>
                <a:cubicBezTo>
                  <a:pt x="-36218" y="503740"/>
                  <a:pt x="9229" y="206004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2652737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7564E2-4FE3-3FD0-D8EA-0C681481CB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4C55F761-DB84-CFB7-ABA7-98008F0498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A45677D7-D85D-8DF3-F9B9-71C1C83509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A7AFF197-DAAA-37F5-FA23-720D62A86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Action: End-to-End Overview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AD5BA34-1F02-B186-561B-8BE9F98389CB}"/>
              </a:ext>
            </a:extLst>
          </p:cNvPr>
          <p:cNvGrpSpPr/>
          <p:nvPr/>
        </p:nvGrpSpPr>
        <p:grpSpPr>
          <a:xfrm>
            <a:off x="713792" y="1527043"/>
            <a:ext cx="2957804" cy="1901957"/>
            <a:chOff x="713792" y="1527043"/>
            <a:chExt cx="2957804" cy="1901957"/>
          </a:xfrm>
        </p:grpSpPr>
        <p:pic>
          <p:nvPicPr>
            <p:cNvPr id="1026" name="Picture 2" descr="Robotic Path Planning - Path Planning">
              <a:extLst>
                <a:ext uri="{FF2B5EF4-FFF2-40B4-BE49-F238E27FC236}">
                  <a16:creationId xmlns:a16="http://schemas.microsoft.com/office/drawing/2014/main" id="{C2F1354A-D96F-3A15-341D-256BD94504A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327" t="4028" r="53355" b="60026"/>
            <a:stretch/>
          </p:blipFill>
          <p:spPr bwMode="auto">
            <a:xfrm>
              <a:off x="713792" y="1527043"/>
              <a:ext cx="2957804" cy="19019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C98A590-1D69-86E5-2546-D06F8B9BE9F0}"/>
                </a:ext>
              </a:extLst>
            </p:cNvPr>
            <p:cNvSpPr/>
            <p:nvPr/>
          </p:nvSpPr>
          <p:spPr bwMode="auto">
            <a:xfrm>
              <a:off x="914399" y="1884784"/>
              <a:ext cx="144624" cy="144624"/>
            </a:xfrm>
            <a:prstGeom prst="rect">
              <a:avLst/>
            </a:prstGeom>
            <a:solidFill>
              <a:srgbClr val="00B050"/>
            </a:solidFill>
            <a:ln w="952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stealth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F8E934D-CE42-A09D-8B26-F9E671BE2BFD}"/>
                </a:ext>
              </a:extLst>
            </p:cNvPr>
            <p:cNvSpPr/>
            <p:nvPr/>
          </p:nvSpPr>
          <p:spPr bwMode="auto">
            <a:xfrm>
              <a:off x="2988904" y="2998238"/>
              <a:ext cx="144624" cy="144624"/>
            </a:xfrm>
            <a:prstGeom prst="rect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stealth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D1FC081-8EE8-8CB0-332E-4FF98F667DA7}"/>
              </a:ext>
            </a:extLst>
          </p:cNvPr>
          <p:cNvSpPr txBox="1"/>
          <p:nvPr/>
        </p:nvSpPr>
        <p:spPr>
          <a:xfrm>
            <a:off x="1330919" y="3387403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/>
              <a:t>Path Planning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BD1DD13-7031-DB4B-EC83-11505A3822AB}"/>
              </a:ext>
            </a:extLst>
          </p:cNvPr>
          <p:cNvGrpSpPr/>
          <p:nvPr/>
        </p:nvGrpSpPr>
        <p:grpSpPr>
          <a:xfrm>
            <a:off x="1059023" y="1957096"/>
            <a:ext cx="2030252" cy="1041142"/>
            <a:chOff x="1059023" y="1957096"/>
            <a:chExt cx="2030252" cy="1041142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D47941A-7DB6-611B-06A2-6A2063D85C7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59023" y="1957096"/>
              <a:ext cx="1547652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48F2A2BE-2459-871A-106B-F4B6CAC7C85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583023" y="1957096"/>
              <a:ext cx="0" cy="668629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4E72CED9-443C-47D0-7637-844B81C4974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583023" y="2625725"/>
              <a:ext cx="506252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F28D365-02EE-A4DC-EA0A-1AE2B9BBFEF4}"/>
                </a:ext>
              </a:extLst>
            </p:cNvPr>
            <p:cNvCxnSpPr>
              <a:cxnSpLocks/>
              <a:endCxn id="7" idx="0"/>
            </p:cNvCxnSpPr>
            <p:nvPr/>
          </p:nvCxnSpPr>
          <p:spPr bwMode="auto">
            <a:xfrm>
              <a:off x="3061216" y="2625725"/>
              <a:ext cx="0" cy="372513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28" name="Right Arrow 27">
            <a:extLst>
              <a:ext uri="{FF2B5EF4-FFF2-40B4-BE49-F238E27FC236}">
                <a16:creationId xmlns:a16="http://schemas.microsoft.com/office/drawing/2014/main" id="{C5E8A44B-27F2-A20C-358F-1805E2C784B5}"/>
              </a:ext>
            </a:extLst>
          </p:cNvPr>
          <p:cNvSpPr/>
          <p:nvPr/>
        </p:nvSpPr>
        <p:spPr bwMode="auto">
          <a:xfrm>
            <a:off x="4006777" y="2310863"/>
            <a:ext cx="1674056" cy="33431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75A12AA-7781-6865-0E76-1CBB56A4D703}"/>
              </a:ext>
            </a:extLst>
          </p:cNvPr>
          <p:cNvSpPr txBox="1"/>
          <p:nvPr/>
        </p:nvSpPr>
        <p:spPr>
          <a:xfrm>
            <a:off x="3872203" y="1962506"/>
            <a:ext cx="1736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/>
              <a:t>series of poses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E4F2CEA6-1B64-32DD-6146-E3EAC99239A4}"/>
                  </a:ext>
                </a:extLst>
              </p:cNvPr>
              <p:cNvSpPr txBox="1"/>
              <p:nvPr/>
            </p:nvSpPr>
            <p:spPr>
              <a:xfrm>
                <a:off x="3671596" y="2577679"/>
                <a:ext cx="216905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[ </m:t>
                          </m:r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𝒔𝒕𝒂𝒓𝒕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…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 , 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𝒆𝒏𝒅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 ]</m:t>
                      </m:r>
                    </m:oMath>
                  </m:oMathPara>
                </a14:m>
                <a:endParaRPr lang="en-US" sz="1400" b="1" i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=[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 , 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 , 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𝜽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sz="1400" b="1" i="1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E4F2CEA6-1B64-32DD-6146-E3EAC99239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1596" y="2577679"/>
                <a:ext cx="2169055" cy="523220"/>
              </a:xfrm>
              <a:prstGeom prst="rect">
                <a:avLst/>
              </a:prstGeom>
              <a:blipFill>
                <a:blip r:embed="rId4"/>
                <a:stretch>
                  <a:fillRect b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2" name="Picture 31">
            <a:extLst>
              <a:ext uri="{FF2B5EF4-FFF2-40B4-BE49-F238E27FC236}">
                <a16:creationId xmlns:a16="http://schemas.microsoft.com/office/drawing/2014/main" id="{722F5E97-EAFC-517E-8013-DDB31FEEB42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1177"/>
          <a:stretch/>
        </p:blipFill>
        <p:spPr>
          <a:xfrm>
            <a:off x="6096000" y="1303227"/>
            <a:ext cx="5830239" cy="225619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751EF0F0-EC64-1042-FC4E-7E4D67FCF72C}"/>
                  </a:ext>
                </a:extLst>
              </p:cNvPr>
              <p:cNvSpPr txBox="1"/>
              <p:nvPr/>
            </p:nvSpPr>
            <p:spPr>
              <a:xfrm>
                <a:off x="8115855" y="2916233"/>
                <a:ext cx="68634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8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sz="1800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8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en-US" sz="1800" b="1" i="1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751EF0F0-EC64-1042-FC4E-7E4D67FCF7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15855" y="2916233"/>
                <a:ext cx="686342" cy="369332"/>
              </a:xfrm>
              <a:prstGeom prst="rect">
                <a:avLst/>
              </a:prstGeom>
              <a:blipFill>
                <a:blip r:embed="rId6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FE46B506-BF47-E002-C5DE-A54AE68FD6C1}"/>
                  </a:ext>
                </a:extLst>
              </p:cNvPr>
              <p:cNvSpPr txBox="1"/>
              <p:nvPr/>
            </p:nvSpPr>
            <p:spPr>
              <a:xfrm>
                <a:off x="9783787" y="3295800"/>
                <a:ext cx="463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8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</m:oMath>
                  </m:oMathPara>
                </a14:m>
                <a:endParaRPr lang="en-US" sz="1800" b="1" i="1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FE46B506-BF47-E002-C5DE-A54AE68FD6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83787" y="3295800"/>
                <a:ext cx="463525" cy="369332"/>
              </a:xfrm>
              <a:prstGeom prst="rect">
                <a:avLst/>
              </a:prstGeom>
              <a:blipFill>
                <a:blip r:embed="rId7"/>
                <a:stretch>
                  <a:fillRect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TextBox 36">
            <a:extLst>
              <a:ext uri="{FF2B5EF4-FFF2-40B4-BE49-F238E27FC236}">
                <a16:creationId xmlns:a16="http://schemas.microsoft.com/office/drawing/2014/main" id="{D34D4530-E561-6C78-0A3B-34B647465E82}"/>
              </a:ext>
            </a:extLst>
          </p:cNvPr>
          <p:cNvSpPr txBox="1"/>
          <p:nvPr/>
        </p:nvSpPr>
        <p:spPr>
          <a:xfrm>
            <a:off x="8236416" y="3482789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/>
              <a:t>Kinematics</a:t>
            </a: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329AC0CF-267C-3D52-9110-60FC934A9F79}"/>
              </a:ext>
            </a:extLst>
          </p:cNvPr>
          <p:cNvSpPr/>
          <p:nvPr/>
        </p:nvSpPr>
        <p:spPr bwMode="auto">
          <a:xfrm rot="5400000">
            <a:off x="9114138" y="4561995"/>
            <a:ext cx="1206780" cy="33431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CEAF2655-7ECF-AFEE-3D77-5FA8C2B86D6A}"/>
                  </a:ext>
                </a:extLst>
              </p:cNvPr>
              <p:cNvSpPr txBox="1"/>
              <p:nvPr/>
            </p:nvSpPr>
            <p:spPr>
              <a:xfrm>
                <a:off x="10063898" y="4542668"/>
                <a:ext cx="20204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i="1" dirty="0"/>
                  <a:t>desired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Δ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 , </m:t>
                    </m:r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Δ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lang="en-US" sz="1800" i="1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CEAF2655-7ECF-AFEE-3D77-5FA8C2B86D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63898" y="4542668"/>
                <a:ext cx="2020425" cy="369332"/>
              </a:xfrm>
              <a:prstGeom prst="rect">
                <a:avLst/>
              </a:prstGeom>
              <a:blipFill>
                <a:blip r:embed="rId8"/>
                <a:stretch>
                  <a:fillRect l="-2500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TextBox 39">
            <a:extLst>
              <a:ext uri="{FF2B5EF4-FFF2-40B4-BE49-F238E27FC236}">
                <a16:creationId xmlns:a16="http://schemas.microsoft.com/office/drawing/2014/main" id="{57A979D8-CC47-9DF9-C826-AAE914858CC5}"/>
              </a:ext>
            </a:extLst>
          </p:cNvPr>
          <p:cNvSpPr txBox="1"/>
          <p:nvPr/>
        </p:nvSpPr>
        <p:spPr>
          <a:xfrm>
            <a:off x="8944302" y="6249265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/>
              <a:t>Odometry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3C7F2EA-A4F9-84C8-8EA3-51AF7E82CB9E}"/>
              </a:ext>
            </a:extLst>
          </p:cNvPr>
          <p:cNvGrpSpPr/>
          <p:nvPr/>
        </p:nvGrpSpPr>
        <p:grpSpPr>
          <a:xfrm>
            <a:off x="6002845" y="1206744"/>
            <a:ext cx="2928288" cy="850412"/>
            <a:chOff x="1841948" y="4124246"/>
            <a:chExt cx="6207875" cy="1802845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728B1EB0-B87C-8AD7-BEAB-4754414CD13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841948" y="4124246"/>
              <a:ext cx="2701528" cy="1802845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B1DFCF9A-8530-9C82-8635-9D358126F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543477" y="4143864"/>
              <a:ext cx="3506346" cy="1783227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2D9C5192-6E1D-0982-D753-1DC6DD8C6EBF}"/>
                  </a:ext>
                </a:extLst>
              </p:cNvPr>
              <p:cNvSpPr txBox="1"/>
              <p:nvPr/>
            </p:nvSpPr>
            <p:spPr>
              <a:xfrm>
                <a:off x="6907991" y="5312565"/>
                <a:ext cx="6229350" cy="85100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𝑒𝑛𝑐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𝐶𝑃𝑅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𝑔𝑟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𝑤h𝑒𝑒𝑙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2D9C5192-6E1D-0982-D753-1DC6DD8C6E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7991" y="5312565"/>
                <a:ext cx="6229350" cy="851002"/>
              </a:xfrm>
              <a:prstGeom prst="rect">
                <a:avLst/>
              </a:prstGeom>
              <a:blipFill>
                <a:blip r:embed="rId11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6" name="Picture 4" descr="What is a Quadrature Encoder and How does it Work?">
            <a:extLst>
              <a:ext uri="{FF2B5EF4-FFF2-40B4-BE49-F238E27FC236}">
                <a16:creationId xmlns:a16="http://schemas.microsoft.com/office/drawing/2014/main" id="{78F295A2-3081-6D23-473C-9213F6906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4165" y="4503767"/>
            <a:ext cx="1723670" cy="1723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DF96F8B3-27BB-16C0-B64A-A2665A7A5F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0795" y="4495180"/>
            <a:ext cx="1673826" cy="163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08698400-3F7C-61C1-FDCD-9886CB1D3A9A}"/>
              </a:ext>
            </a:extLst>
          </p:cNvPr>
          <p:cNvSpPr txBox="1"/>
          <p:nvPr/>
        </p:nvSpPr>
        <p:spPr>
          <a:xfrm>
            <a:off x="4732655" y="625477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/>
              <a:t>Encoder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5C06A035-CA36-9F07-F5DB-56B9566FDC9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rot="5400000">
            <a:off x="422226" y="4396980"/>
            <a:ext cx="1574946" cy="1723670"/>
          </a:xfrm>
          <a:prstGeom prst="rect">
            <a:avLst/>
          </a:prstGeom>
        </p:spPr>
      </p:pic>
      <p:pic>
        <p:nvPicPr>
          <p:cNvPr id="1028" name="Picture 4" descr="Pros and cons for different types of drive selection - Robohub">
            <a:extLst>
              <a:ext uri="{FF2B5EF4-FFF2-40B4-BE49-F238E27FC236}">
                <a16:creationId xmlns:a16="http://schemas.microsoft.com/office/drawing/2014/main" id="{256EB6E4-E34E-0A00-452D-0546C60D73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60" r="11882"/>
          <a:stretch/>
        </p:blipFill>
        <p:spPr bwMode="auto">
          <a:xfrm>
            <a:off x="2057471" y="4549011"/>
            <a:ext cx="1723670" cy="1427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5ECEA97C-55BA-196E-BB6A-92164C7F0D03}"/>
              </a:ext>
            </a:extLst>
          </p:cNvPr>
          <p:cNvSpPr txBox="1"/>
          <p:nvPr/>
        </p:nvSpPr>
        <p:spPr>
          <a:xfrm>
            <a:off x="704334" y="6254775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/>
              <a:t>Motor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2B6CE79-CBC5-EBBB-4C19-B526984118BC}"/>
              </a:ext>
            </a:extLst>
          </p:cNvPr>
          <p:cNvSpPr txBox="1"/>
          <p:nvPr/>
        </p:nvSpPr>
        <p:spPr>
          <a:xfrm>
            <a:off x="2526055" y="6254775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/>
              <a:t>Wheel</a:t>
            </a:r>
          </a:p>
        </p:txBody>
      </p:sp>
      <p:sp>
        <p:nvSpPr>
          <p:cNvPr id="53" name="Right Arrow 52">
            <a:extLst>
              <a:ext uri="{FF2B5EF4-FFF2-40B4-BE49-F238E27FC236}">
                <a16:creationId xmlns:a16="http://schemas.microsoft.com/office/drawing/2014/main" id="{61279D36-F0A3-3130-C103-AB2C4EB79766}"/>
              </a:ext>
            </a:extLst>
          </p:cNvPr>
          <p:cNvSpPr/>
          <p:nvPr/>
        </p:nvSpPr>
        <p:spPr bwMode="auto">
          <a:xfrm rot="10800000">
            <a:off x="7029636" y="5579619"/>
            <a:ext cx="1206780" cy="33431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AD3052B-BD67-5696-F14B-5310AD4D3C3D}"/>
              </a:ext>
            </a:extLst>
          </p:cNvPr>
          <p:cNvSpPr txBox="1"/>
          <p:nvPr/>
        </p:nvSpPr>
        <p:spPr>
          <a:xfrm>
            <a:off x="6957199" y="4962061"/>
            <a:ext cx="13516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/>
              <a:t>physical </a:t>
            </a:r>
          </a:p>
          <a:p>
            <a:r>
              <a:rPr lang="en-US" sz="1800" i="1" dirty="0"/>
              <a:t>parameters</a:t>
            </a:r>
          </a:p>
        </p:txBody>
      </p:sp>
    </p:spTree>
    <p:extLst>
      <p:ext uri="{BB962C8B-B14F-4D97-AF65-F5344CB8AC3E}">
        <p14:creationId xmlns:p14="http://schemas.microsoft.com/office/powerpoint/2010/main" val="175466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0" grpId="0"/>
      <p:bldP spid="31" grpId="0"/>
      <p:bldP spid="34" grpId="0"/>
      <p:bldP spid="35" grpId="0"/>
      <p:bldP spid="37" grpId="0"/>
      <p:bldP spid="38" grpId="0" animBg="1"/>
      <p:bldP spid="39" grpId="0"/>
      <p:bldP spid="40" grpId="0"/>
      <p:bldP spid="45" grpId="0"/>
      <p:bldP spid="48" grpId="0"/>
      <p:bldP spid="51" grpId="0"/>
      <p:bldP spid="52" grpId="0"/>
      <p:bldP spid="53" grpId="0" animBg="1"/>
      <p:bldP spid="5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57FCC5-8965-A7EE-0832-BA6472DE0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1AD82FAA-74FA-82EA-5B9F-FD791D6830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FD85C01A-F864-A8D6-F321-9E2FD105ED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0929F032-9AE2-97ED-6BC6-37D2612CF7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Sensors: Cameras</a:t>
            </a:r>
          </a:p>
        </p:txBody>
      </p:sp>
      <p:pic>
        <p:nvPicPr>
          <p:cNvPr id="20482" name="Picture 2" descr="Revolutionizing Aerial Photography: The First Drone Camera - UAV1.com">
            <a:extLst>
              <a:ext uri="{FF2B5EF4-FFF2-40B4-BE49-F238E27FC236}">
                <a16:creationId xmlns:a16="http://schemas.microsoft.com/office/drawing/2014/main" id="{52742137-7713-E5B4-FD99-53736192C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481188"/>
            <a:ext cx="5012267" cy="281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4" name="Picture 4" descr="Hiwonder Raspberry Pi 5 Robot Car MentorPi A1 Ackerman Chassis 2DOF Mo">
            <a:extLst>
              <a:ext uri="{FF2B5EF4-FFF2-40B4-BE49-F238E27FC236}">
                <a16:creationId xmlns:a16="http://schemas.microsoft.com/office/drawing/2014/main" id="{6C2617FC-4593-6673-640E-46A76466E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4275" y="841426"/>
            <a:ext cx="4098925" cy="409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TurtleBot 4 - Clearpath Robotics">
            <a:extLst>
              <a:ext uri="{FF2B5EF4-FFF2-40B4-BE49-F238E27FC236}">
                <a16:creationId xmlns:a16="http://schemas.microsoft.com/office/drawing/2014/main" id="{A1C00A35-6811-59B5-9693-5B07E4E4E4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9250" y="3706864"/>
            <a:ext cx="4281234" cy="2938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94398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248525-8E25-EA5E-378A-7DE9E59860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FF0BF823-8868-F486-4CD5-B9B2FC614E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C1A7ABEF-0DCB-2BDA-D8EA-B9F9C22060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09572FE6-08A2-EFEC-C0A4-B699068D6B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Sensors: Cameras</a:t>
            </a:r>
          </a:p>
        </p:txBody>
      </p:sp>
      <p:pic>
        <p:nvPicPr>
          <p:cNvPr id="4" name="Online Media 3" descr="How Does a DSLR Camera Work">
            <a:hlinkClick r:id="" action="ppaction://media"/>
            <a:extLst>
              <a:ext uri="{FF2B5EF4-FFF2-40B4-BE49-F238E27FC236}">
                <a16:creationId xmlns:a16="http://schemas.microsoft.com/office/drawing/2014/main" id="{7DC0A9A9-3387-7C2D-8173-C7C3B70CFCF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0" y="4445"/>
            <a:ext cx="12192000" cy="68884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D45426-1110-B72A-331E-56EE9E4545CE}"/>
              </a:ext>
            </a:extLst>
          </p:cNvPr>
          <p:cNvSpPr txBox="1"/>
          <p:nvPr/>
        </p:nvSpPr>
        <p:spPr>
          <a:xfrm>
            <a:off x="0" y="6420147"/>
            <a:ext cx="78418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2:05</a:t>
            </a:r>
          </a:p>
        </p:txBody>
      </p:sp>
    </p:spTree>
    <p:extLst>
      <p:ext uri="{BB962C8B-B14F-4D97-AF65-F5344CB8AC3E}">
        <p14:creationId xmlns:p14="http://schemas.microsoft.com/office/powerpoint/2010/main" val="3103672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01B08E-6F19-342D-94D3-B966FBA9F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3D95548C-0C0B-86F2-809A-EBE9039BCB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7FA15C88-BB89-DB03-E4AA-53C1BA46B3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CC25363B-46CA-CEDB-E5D0-23C4D3CD90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Lecture Overview: Ascending the Stack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B22BE-DE30-C947-7529-D763033961C8}"/>
              </a:ext>
            </a:extLst>
          </p:cNvPr>
          <p:cNvSpPr txBox="1"/>
          <p:nvPr/>
        </p:nvSpPr>
        <p:spPr>
          <a:xfrm>
            <a:off x="290840" y="1258508"/>
            <a:ext cx="30915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Overview / Taxonomy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Sensor physics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Data acquisition</a:t>
            </a:r>
          </a:p>
        </p:txBody>
      </p:sp>
      <p:sp>
        <p:nvSpPr>
          <p:cNvPr id="2" name="Triangle 1">
            <a:extLst>
              <a:ext uri="{FF2B5EF4-FFF2-40B4-BE49-F238E27FC236}">
                <a16:creationId xmlns:a16="http://schemas.microsoft.com/office/drawing/2014/main" id="{A8B5A5E1-DE27-B2AC-360C-B88011308350}"/>
              </a:ext>
            </a:extLst>
          </p:cNvPr>
          <p:cNvSpPr/>
          <p:nvPr/>
        </p:nvSpPr>
        <p:spPr bwMode="auto">
          <a:xfrm>
            <a:off x="6537" y="1107857"/>
            <a:ext cx="6827184" cy="1908507"/>
          </a:xfrm>
          <a:prstGeom prst="triangle">
            <a:avLst>
              <a:gd name="adj" fmla="val 100000"/>
            </a:avLst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8ED3DA-0B37-0708-C637-90982A0CF6D7}"/>
              </a:ext>
            </a:extLst>
          </p:cNvPr>
          <p:cNvSpPr txBox="1"/>
          <p:nvPr/>
        </p:nvSpPr>
        <p:spPr>
          <a:xfrm>
            <a:off x="347484" y="3553227"/>
            <a:ext cx="56030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Many sensors involve a TRANSDUCTION from the physical quantity to a change in resistance, capacitance, or stored charge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646141-16BE-F87B-B53C-E9681927C427}"/>
              </a:ext>
            </a:extLst>
          </p:cNvPr>
          <p:cNvSpPr txBox="1"/>
          <p:nvPr/>
        </p:nvSpPr>
        <p:spPr>
          <a:xfrm>
            <a:off x="6627919" y="4521683"/>
            <a:ext cx="5308375" cy="830997"/>
          </a:xfrm>
          <a:custGeom>
            <a:avLst/>
            <a:gdLst>
              <a:gd name="connsiteX0" fmla="*/ 0 w 5308375"/>
              <a:gd name="connsiteY0" fmla="*/ 0 h 830997"/>
              <a:gd name="connsiteX1" fmla="*/ 536736 w 5308375"/>
              <a:gd name="connsiteY1" fmla="*/ 0 h 830997"/>
              <a:gd name="connsiteX2" fmla="*/ 967304 w 5308375"/>
              <a:gd name="connsiteY2" fmla="*/ 0 h 830997"/>
              <a:gd name="connsiteX3" fmla="*/ 1663291 w 5308375"/>
              <a:gd name="connsiteY3" fmla="*/ 0 h 830997"/>
              <a:gd name="connsiteX4" fmla="*/ 2200027 w 5308375"/>
              <a:gd name="connsiteY4" fmla="*/ 0 h 830997"/>
              <a:gd name="connsiteX5" fmla="*/ 2736762 w 5308375"/>
              <a:gd name="connsiteY5" fmla="*/ 0 h 830997"/>
              <a:gd name="connsiteX6" fmla="*/ 3432749 w 5308375"/>
              <a:gd name="connsiteY6" fmla="*/ 0 h 830997"/>
              <a:gd name="connsiteX7" fmla="*/ 3916401 w 5308375"/>
              <a:gd name="connsiteY7" fmla="*/ 0 h 830997"/>
              <a:gd name="connsiteX8" fmla="*/ 4612388 w 5308375"/>
              <a:gd name="connsiteY8" fmla="*/ 0 h 830997"/>
              <a:gd name="connsiteX9" fmla="*/ 5308375 w 5308375"/>
              <a:gd name="connsiteY9" fmla="*/ 0 h 830997"/>
              <a:gd name="connsiteX10" fmla="*/ 5308375 w 5308375"/>
              <a:gd name="connsiteY10" fmla="*/ 415499 h 830997"/>
              <a:gd name="connsiteX11" fmla="*/ 5308375 w 5308375"/>
              <a:gd name="connsiteY11" fmla="*/ 830997 h 830997"/>
              <a:gd name="connsiteX12" fmla="*/ 4665472 w 5308375"/>
              <a:gd name="connsiteY12" fmla="*/ 830997 h 830997"/>
              <a:gd name="connsiteX13" fmla="*/ 3969485 w 5308375"/>
              <a:gd name="connsiteY13" fmla="*/ 830997 h 830997"/>
              <a:gd name="connsiteX14" fmla="*/ 3273498 w 5308375"/>
              <a:gd name="connsiteY14" fmla="*/ 830997 h 830997"/>
              <a:gd name="connsiteX15" fmla="*/ 2789846 w 5308375"/>
              <a:gd name="connsiteY15" fmla="*/ 830997 h 830997"/>
              <a:gd name="connsiteX16" fmla="*/ 2200027 w 5308375"/>
              <a:gd name="connsiteY16" fmla="*/ 830997 h 830997"/>
              <a:gd name="connsiteX17" fmla="*/ 1504040 w 5308375"/>
              <a:gd name="connsiteY17" fmla="*/ 830997 h 830997"/>
              <a:gd name="connsiteX18" fmla="*/ 914220 w 5308375"/>
              <a:gd name="connsiteY18" fmla="*/ 830997 h 830997"/>
              <a:gd name="connsiteX19" fmla="*/ 0 w 5308375"/>
              <a:gd name="connsiteY19" fmla="*/ 830997 h 830997"/>
              <a:gd name="connsiteX20" fmla="*/ 0 w 5308375"/>
              <a:gd name="connsiteY20" fmla="*/ 432118 h 830997"/>
              <a:gd name="connsiteX21" fmla="*/ 0 w 5308375"/>
              <a:gd name="connsiteY21" fmla="*/ 0 h 83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308375" h="830997" extrusionOk="0">
                <a:moveTo>
                  <a:pt x="0" y="0"/>
                </a:moveTo>
                <a:cubicBezTo>
                  <a:pt x="259086" y="-10249"/>
                  <a:pt x="345290" y="47017"/>
                  <a:pt x="536736" y="0"/>
                </a:cubicBezTo>
                <a:cubicBezTo>
                  <a:pt x="728182" y="-47017"/>
                  <a:pt x="877442" y="41058"/>
                  <a:pt x="967304" y="0"/>
                </a:cubicBezTo>
                <a:cubicBezTo>
                  <a:pt x="1057166" y="-41058"/>
                  <a:pt x="1339157" y="19353"/>
                  <a:pt x="1663291" y="0"/>
                </a:cubicBezTo>
                <a:cubicBezTo>
                  <a:pt x="1987425" y="-19353"/>
                  <a:pt x="1944291" y="62440"/>
                  <a:pt x="2200027" y="0"/>
                </a:cubicBezTo>
                <a:cubicBezTo>
                  <a:pt x="2455763" y="-62440"/>
                  <a:pt x="2486540" y="12788"/>
                  <a:pt x="2736762" y="0"/>
                </a:cubicBezTo>
                <a:cubicBezTo>
                  <a:pt x="2986984" y="-12788"/>
                  <a:pt x="3238026" y="66832"/>
                  <a:pt x="3432749" y="0"/>
                </a:cubicBezTo>
                <a:cubicBezTo>
                  <a:pt x="3627472" y="-66832"/>
                  <a:pt x="3818973" y="29098"/>
                  <a:pt x="3916401" y="0"/>
                </a:cubicBezTo>
                <a:cubicBezTo>
                  <a:pt x="4013829" y="-29098"/>
                  <a:pt x="4428128" y="29007"/>
                  <a:pt x="4612388" y="0"/>
                </a:cubicBezTo>
                <a:cubicBezTo>
                  <a:pt x="4796648" y="-29007"/>
                  <a:pt x="5084196" y="76950"/>
                  <a:pt x="5308375" y="0"/>
                </a:cubicBezTo>
                <a:cubicBezTo>
                  <a:pt x="5351741" y="150474"/>
                  <a:pt x="5272851" y="224543"/>
                  <a:pt x="5308375" y="415499"/>
                </a:cubicBezTo>
                <a:cubicBezTo>
                  <a:pt x="5343899" y="606455"/>
                  <a:pt x="5264019" y="665240"/>
                  <a:pt x="5308375" y="830997"/>
                </a:cubicBezTo>
                <a:cubicBezTo>
                  <a:pt x="5103914" y="875287"/>
                  <a:pt x="4855039" y="796505"/>
                  <a:pt x="4665472" y="830997"/>
                </a:cubicBezTo>
                <a:cubicBezTo>
                  <a:pt x="4475905" y="865489"/>
                  <a:pt x="4213027" y="750236"/>
                  <a:pt x="3969485" y="830997"/>
                </a:cubicBezTo>
                <a:cubicBezTo>
                  <a:pt x="3725943" y="911758"/>
                  <a:pt x="3558193" y="748368"/>
                  <a:pt x="3273498" y="830997"/>
                </a:cubicBezTo>
                <a:cubicBezTo>
                  <a:pt x="2988803" y="913626"/>
                  <a:pt x="2997761" y="774823"/>
                  <a:pt x="2789846" y="830997"/>
                </a:cubicBezTo>
                <a:cubicBezTo>
                  <a:pt x="2581931" y="887171"/>
                  <a:pt x="2404781" y="775721"/>
                  <a:pt x="2200027" y="830997"/>
                </a:cubicBezTo>
                <a:cubicBezTo>
                  <a:pt x="1995273" y="886273"/>
                  <a:pt x="1700698" y="799202"/>
                  <a:pt x="1504040" y="830997"/>
                </a:cubicBezTo>
                <a:cubicBezTo>
                  <a:pt x="1307382" y="862792"/>
                  <a:pt x="1071417" y="801469"/>
                  <a:pt x="914220" y="830997"/>
                </a:cubicBezTo>
                <a:cubicBezTo>
                  <a:pt x="757023" y="860525"/>
                  <a:pt x="353043" y="754622"/>
                  <a:pt x="0" y="830997"/>
                </a:cubicBezTo>
                <a:cubicBezTo>
                  <a:pt x="-10421" y="746849"/>
                  <a:pt x="34790" y="620977"/>
                  <a:pt x="0" y="432118"/>
                </a:cubicBezTo>
                <a:cubicBezTo>
                  <a:pt x="-34790" y="243259"/>
                  <a:pt x="5423" y="107780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How do we turn this into data in our computer?</a:t>
            </a:r>
          </a:p>
        </p:txBody>
      </p:sp>
      <p:pic>
        <p:nvPicPr>
          <p:cNvPr id="6" name="Picture 5" descr="What is Accelerometer - Definition, Working Principle, and FAQs">
            <a:extLst>
              <a:ext uri="{FF2B5EF4-FFF2-40B4-BE49-F238E27FC236}">
                <a16:creationId xmlns:a16="http://schemas.microsoft.com/office/drawing/2014/main" id="{69B2D8C5-220A-2676-FF58-B0D4CD4E71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7" r="55634" b="14783"/>
          <a:stretch/>
        </p:blipFill>
        <p:spPr bwMode="auto">
          <a:xfrm>
            <a:off x="2144359" y="5085553"/>
            <a:ext cx="1406025" cy="148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The Most Popular Pressure Sensor Types Eastsensor Technology">
            <a:extLst>
              <a:ext uri="{FF2B5EF4-FFF2-40B4-BE49-F238E27FC236}">
                <a16:creationId xmlns:a16="http://schemas.microsoft.com/office/drawing/2014/main" id="{8595EDFB-D1C6-4E34-CC0A-72B9DC097B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14" t="7013" r="5263" b="14072"/>
          <a:stretch/>
        </p:blipFill>
        <p:spPr bwMode="auto">
          <a:xfrm>
            <a:off x="163633" y="5119593"/>
            <a:ext cx="1782860" cy="1426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PHOTODIODE BASICS – Wavelength Electronics">
            <a:extLst>
              <a:ext uri="{FF2B5EF4-FFF2-40B4-BE49-F238E27FC236}">
                <a16:creationId xmlns:a16="http://schemas.microsoft.com/office/drawing/2014/main" id="{13F0F852-7EA3-33EE-4924-0CBF56E41F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6899" y="5203596"/>
            <a:ext cx="2047844" cy="1369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40443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F12CC6-70C9-711F-D13E-838F9D5D70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821CDF16-CDA6-320D-AA5F-BEAF847468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956E385A-5AD0-D513-8DBD-54C9FAD9F1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8D908E89-03FA-BF01-CAB0-E7E5164753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Readout Circuitry: Wheatstone Bridge</a:t>
            </a:r>
          </a:p>
        </p:txBody>
      </p:sp>
      <p:pic>
        <p:nvPicPr>
          <p:cNvPr id="1026" name="Picture 2" descr="wheatstone bridge theory and example">
            <a:extLst>
              <a:ext uri="{FF2B5EF4-FFF2-40B4-BE49-F238E27FC236}">
                <a16:creationId xmlns:a16="http://schemas.microsoft.com/office/drawing/2014/main" id="{E0DE7FD2-F716-56D1-222B-79BBE8CD6D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4" r="6114"/>
          <a:stretch/>
        </p:blipFill>
        <p:spPr bwMode="auto">
          <a:xfrm>
            <a:off x="0" y="1531529"/>
            <a:ext cx="5904691" cy="4317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B8E6F2D-C36C-7C39-E546-7E3CF69DD2E8}"/>
              </a:ext>
            </a:extLst>
          </p:cNvPr>
          <p:cNvSpPr txBox="1"/>
          <p:nvPr/>
        </p:nvSpPr>
        <p:spPr>
          <a:xfrm>
            <a:off x="6268825" y="1797441"/>
            <a:ext cx="555904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Many transducers output a change in resistance:</a:t>
            </a:r>
          </a:p>
          <a:p>
            <a:r>
              <a:rPr lang="en-US" dirty="0"/>
              <a:t>e.g., piezoresistive pressure sensors, strain gauges, load cells, thermocouples</a:t>
            </a:r>
          </a:p>
          <a:p>
            <a:endParaRPr lang="en-US" dirty="0"/>
          </a:p>
          <a:p>
            <a:r>
              <a:rPr lang="en-US" b="1" dirty="0"/>
              <a:t>Wheatstone bridges can:</a:t>
            </a:r>
          </a:p>
          <a:p>
            <a:r>
              <a:rPr lang="en-US" dirty="0"/>
              <a:t>-Increase sensitivity</a:t>
            </a:r>
          </a:p>
          <a:p>
            <a:r>
              <a:rPr lang="en-US" dirty="0"/>
              <a:t>-Compensate for environmental factors</a:t>
            </a:r>
          </a:p>
          <a:p>
            <a:r>
              <a:rPr lang="en-US" dirty="0"/>
              <a:t>-Allow for fully differential measurement</a:t>
            </a:r>
          </a:p>
        </p:txBody>
      </p:sp>
    </p:spTree>
    <p:extLst>
      <p:ext uri="{BB962C8B-B14F-4D97-AF65-F5344CB8AC3E}">
        <p14:creationId xmlns:p14="http://schemas.microsoft.com/office/powerpoint/2010/main" val="39205481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5AB0FF-3645-777C-522B-B52FA3695D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ECB371E2-77ED-E25F-7EFB-08C64FCBC6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0A364190-F42C-1DA5-F538-22E1512DAA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FC1E00C1-C888-A6DE-3EDD-5906042CB2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Readout Circuitry: Wheatstone Bridge</a:t>
            </a:r>
          </a:p>
        </p:txBody>
      </p:sp>
      <p:pic>
        <p:nvPicPr>
          <p:cNvPr id="2" name="Online Media 1" descr="Basic configurations #1 - Wheatstone bridge">
            <a:hlinkClick r:id="" action="ppaction://media"/>
            <a:extLst>
              <a:ext uri="{FF2B5EF4-FFF2-40B4-BE49-F238E27FC236}">
                <a16:creationId xmlns:a16="http://schemas.microsoft.com/office/drawing/2014/main" id="{A936387C-DDF9-9E4C-C0BB-C80AA0EB553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0" y="-30479"/>
            <a:ext cx="12191999" cy="68884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6052A5-60A6-65C3-2923-F4D869962279}"/>
              </a:ext>
            </a:extLst>
          </p:cNvPr>
          <p:cNvSpPr txBox="1"/>
          <p:nvPr/>
        </p:nvSpPr>
        <p:spPr>
          <a:xfrm>
            <a:off x="0" y="6420147"/>
            <a:ext cx="78418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5:14</a:t>
            </a:r>
          </a:p>
        </p:txBody>
      </p:sp>
    </p:spTree>
    <p:extLst>
      <p:ext uri="{BB962C8B-B14F-4D97-AF65-F5344CB8AC3E}">
        <p14:creationId xmlns:p14="http://schemas.microsoft.com/office/powerpoint/2010/main" val="2503375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D6ADA4-BD15-D88B-C203-5409AEFB00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2B2E5DE7-D2FC-0413-FCE8-EC8039F7EF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631682A1-B9C5-00EA-0CA9-222C2769B3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F22A73B6-1D03-82DE-EC67-16E3EAB824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Readout Circuitry: Op. and Inst. Amplifiers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BEE276-21C2-15E0-486A-DA5ED4175E81}"/>
              </a:ext>
            </a:extLst>
          </p:cNvPr>
          <p:cNvSpPr txBox="1"/>
          <p:nvPr/>
        </p:nvSpPr>
        <p:spPr>
          <a:xfrm>
            <a:off x="178229" y="1200150"/>
            <a:ext cx="989084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WHY USE AN AMPLIFIER?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Typical voltage output of a strain sensor is mV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Mainly interested in differential signals (e.g., Wheatstone bridge)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Prevent loading of sensor circuit</a:t>
            </a:r>
          </a:p>
          <a:p>
            <a:endParaRPr lang="en-US" dirty="0"/>
          </a:p>
          <a:p>
            <a:r>
              <a:rPr lang="en-US" dirty="0"/>
              <a:t>e.g., piezoelectric sensors, microphones, strain gauges, thermocouples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F811FD-F25D-1C4D-4D84-7651C6579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049" y="3782751"/>
            <a:ext cx="2743200" cy="25608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48FDA7-51ED-A497-A679-9A984A62EA76}"/>
              </a:ext>
            </a:extLst>
          </p:cNvPr>
          <p:cNvSpPr txBox="1"/>
          <p:nvPr/>
        </p:nvSpPr>
        <p:spPr>
          <a:xfrm>
            <a:off x="68218" y="6277211"/>
            <a:ext cx="39570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Infinite open-loop gain, infinite input impedance, voltage difference between inputs is zero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A64991-DEB7-A764-487D-CA57350247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0278" y="3591024"/>
            <a:ext cx="3703483" cy="30624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EC4867-EB25-C2C0-32A9-92FC7A5E36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9172" y="3707317"/>
            <a:ext cx="1643602" cy="25698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993BA9-53C8-6D02-D687-7EF43AC0BF3B}"/>
              </a:ext>
            </a:extLst>
          </p:cNvPr>
          <p:cNvSpPr txBox="1"/>
          <p:nvPr/>
        </p:nvSpPr>
        <p:spPr>
          <a:xfrm>
            <a:off x="4821996" y="6420147"/>
            <a:ext cx="39570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op-amp in negative feedback</a:t>
            </a:r>
          </a:p>
        </p:txBody>
      </p:sp>
    </p:spTree>
    <p:extLst>
      <p:ext uri="{BB962C8B-B14F-4D97-AF65-F5344CB8AC3E}">
        <p14:creationId xmlns:p14="http://schemas.microsoft.com/office/powerpoint/2010/main" val="1237733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335D1D-8F01-B698-9AE1-3FF9AD0E3E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B93085E3-439C-4507-807A-377DB163C5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510FC860-C4C1-4728-5760-314315301F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9200E6F3-4B11-8884-A6F1-AC5C016DA9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Analog-to-Digital Conversion: Basic Concept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4A5919F-6017-65B2-F33C-C8A6E6F2249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331849" y="995466"/>
            <a:ext cx="3673189" cy="34634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0A6425E-EE24-0A8C-2DEA-A662D51C4330}"/>
              </a:ext>
            </a:extLst>
          </p:cNvPr>
          <p:cNvSpPr txBox="1"/>
          <p:nvPr/>
        </p:nvSpPr>
        <p:spPr>
          <a:xfrm>
            <a:off x="197963" y="1311750"/>
            <a:ext cx="574092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Output of sensor readout circuits is (almost always) an analog voltage</a:t>
            </a:r>
          </a:p>
          <a:p>
            <a:endParaRPr lang="en-US" b="1" dirty="0"/>
          </a:p>
          <a:p>
            <a:r>
              <a:rPr lang="en-US" dirty="0"/>
              <a:t>How do we convert this into something readable by a computer? (digital info)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830BACC-2AA8-A1E0-6555-33DEEAFAD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26" y="3397267"/>
            <a:ext cx="5130276" cy="1622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9B5AB6A-FC27-2B27-20C6-BBE90C093293}"/>
              </a:ext>
            </a:extLst>
          </p:cNvPr>
          <p:cNvSpPr txBox="1"/>
          <p:nvPr/>
        </p:nvSpPr>
        <p:spPr>
          <a:xfrm>
            <a:off x="8160157" y="4326125"/>
            <a:ext cx="28448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“3-bit” ADC</a:t>
            </a:r>
            <a:r>
              <a:rPr lang="en-US" dirty="0"/>
              <a:t>:</a:t>
            </a:r>
          </a:p>
          <a:p>
            <a:r>
              <a:rPr lang="en-US" dirty="0"/>
              <a:t>000 to 111 in binary</a:t>
            </a:r>
          </a:p>
          <a:p>
            <a:r>
              <a:rPr lang="en-US" dirty="0"/>
              <a:t>0 to 7 in decimal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16D83B-460A-8E89-4731-8CD989815C98}"/>
              </a:ext>
            </a:extLst>
          </p:cNvPr>
          <p:cNvSpPr txBox="1"/>
          <p:nvPr/>
        </p:nvSpPr>
        <p:spPr>
          <a:xfrm>
            <a:off x="10143979" y="3250742"/>
            <a:ext cx="18500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“full-scale”</a:t>
            </a:r>
          </a:p>
          <a:p>
            <a:r>
              <a:rPr lang="en-US" sz="1600" dirty="0"/>
              <a:t>(typ. VCC of ADC)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BCC9933-DC53-6A7F-24BA-E2A303CE6D6E}"/>
              </a:ext>
            </a:extLst>
          </p:cNvPr>
          <p:cNvGrpSpPr/>
          <p:nvPr/>
        </p:nvGrpSpPr>
        <p:grpSpPr>
          <a:xfrm>
            <a:off x="160256" y="5005521"/>
            <a:ext cx="7101624" cy="1661994"/>
            <a:chOff x="160256" y="5005521"/>
            <a:chExt cx="7101624" cy="166199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ED901B1-9728-B7F5-9322-FC3A6E4C5DF1}"/>
                </a:ext>
              </a:extLst>
            </p:cNvPr>
            <p:cNvSpPr txBox="1"/>
            <p:nvPr/>
          </p:nvSpPr>
          <p:spPr>
            <a:xfrm>
              <a:off x="160256" y="5005521"/>
              <a:ext cx="710162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Either built into your microcontroller (e.g., ESP32)</a:t>
              </a:r>
            </a:p>
            <a:p>
              <a:r>
                <a:rPr lang="en-US" dirty="0"/>
                <a:t>OR purchased as discrete IC (only when needed)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4BB479B-1E84-728E-53E1-13470A38C8E8}"/>
                </a:ext>
              </a:extLst>
            </p:cNvPr>
            <p:cNvSpPr txBox="1"/>
            <p:nvPr/>
          </p:nvSpPr>
          <p:spPr>
            <a:xfrm>
              <a:off x="160256" y="5836518"/>
              <a:ext cx="661976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e.g., </a:t>
              </a:r>
              <a:r>
                <a:rPr lang="en-US" dirty="0"/>
                <a:t>Successive Approximation Register (SAR)</a:t>
              </a:r>
            </a:p>
            <a:p>
              <a:r>
                <a:rPr lang="en-US" dirty="0"/>
                <a:t>        Delta-Sigma, Flash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BAADC37-FA40-DB03-C91C-36419C3777DD}"/>
                  </a:ext>
                </a:extLst>
              </p:cNvPr>
              <p:cNvSpPr txBox="1"/>
              <p:nvPr/>
            </p:nvSpPr>
            <p:spPr>
              <a:xfrm>
                <a:off x="8483717" y="5723595"/>
                <a:ext cx="1902059" cy="5027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/>
                  <a:t>Resolution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𝑟𝑒𝑓</m:t>
                            </m:r>
                          </m:sub>
                        </m:sSub>
                      </m:num>
                      <m:den>
                        <m:sSup>
                          <m:sSup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</m:sSup>
                      </m:den>
                    </m:f>
                  </m:oMath>
                </a14:m>
                <a:endParaRPr lang="en-US" sz="18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BAADC37-FA40-DB03-C91C-36419C3777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83717" y="5723595"/>
                <a:ext cx="1902059" cy="502702"/>
              </a:xfrm>
              <a:prstGeom prst="rect">
                <a:avLst/>
              </a:prstGeom>
              <a:blipFill>
                <a:blip r:embed="rId5"/>
                <a:stretch>
                  <a:fillRect l="-3333" b="-48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F328B51-6A25-8C13-71D6-3AE401A7CFA6}"/>
                  </a:ext>
                </a:extLst>
              </p:cNvPr>
              <p:cNvSpPr txBox="1"/>
              <p:nvPr/>
            </p:nvSpPr>
            <p:spPr>
              <a:xfrm>
                <a:off x="8065889" y="6252016"/>
                <a:ext cx="1551900" cy="51860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3.3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num>
                        <m:den>
                          <m:sSup>
                            <m:sSup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den>
                      </m:f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=410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𝑚𝑉</m:t>
                      </m:r>
                    </m:oMath>
                  </m:oMathPara>
                </a14:m>
                <a:endParaRPr lang="en-US" sz="18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F328B51-6A25-8C13-71D6-3AE401A7CF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65889" y="6252016"/>
                <a:ext cx="1551900" cy="518604"/>
              </a:xfrm>
              <a:prstGeom prst="rect">
                <a:avLst/>
              </a:prstGeom>
              <a:blipFill>
                <a:blip r:embed="rId6"/>
                <a:stretch>
                  <a:fillRect l="-3252" t="-4762" r="-1626" b="-119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0F0F565-B2E1-B5AD-282B-5322E3F10FDC}"/>
                  </a:ext>
                </a:extLst>
              </p:cNvPr>
              <p:cNvSpPr txBox="1"/>
              <p:nvPr/>
            </p:nvSpPr>
            <p:spPr>
              <a:xfrm>
                <a:off x="9884092" y="6252016"/>
                <a:ext cx="1295419" cy="51860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3.3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num>
                        <m:den>
                          <m:sSup>
                            <m:sSup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</m:sup>
                          </m:sSup>
                        </m:den>
                      </m:f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=3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𝑚𝑉</m:t>
                      </m:r>
                    </m:oMath>
                  </m:oMathPara>
                </a14:m>
                <a:endParaRPr lang="en-US" sz="18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0F0F565-B2E1-B5AD-282B-5322E3F10F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84092" y="6252016"/>
                <a:ext cx="1295419" cy="518604"/>
              </a:xfrm>
              <a:prstGeom prst="rect">
                <a:avLst/>
              </a:prstGeom>
              <a:blipFill>
                <a:blip r:embed="rId7"/>
                <a:stretch>
                  <a:fillRect l="-3883" t="-4762" r="-1942" b="-119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27680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0" grpId="0"/>
      <p:bldP spid="11" grpId="0"/>
      <p:bldP spid="13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7FDB1F-8A5F-C7C0-E297-35FF859D0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0C78AED8-C04E-E11A-48F9-2303171D17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0A5BB4FC-3349-51C4-2953-8625B82092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AC12E380-4943-5FF0-6AE5-180FB98508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Analog-to-Digital Conversion: Video</a:t>
            </a:r>
          </a:p>
        </p:txBody>
      </p:sp>
      <p:pic>
        <p:nvPicPr>
          <p:cNvPr id="2" name="Online Media 1" descr="Electronic Basics #27: ADC (Analog to Digital Converter)">
            <a:hlinkClick r:id="" action="ppaction://media"/>
            <a:extLst>
              <a:ext uri="{FF2B5EF4-FFF2-40B4-BE49-F238E27FC236}">
                <a16:creationId xmlns:a16="http://schemas.microsoft.com/office/drawing/2014/main" id="{6B0AD72B-B20F-7B9B-CE5D-E442324AFF85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-1" y="-30480"/>
            <a:ext cx="12192000" cy="68884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388A20-3EFB-0DA6-93F7-C1E3100C017C}"/>
              </a:ext>
            </a:extLst>
          </p:cNvPr>
          <p:cNvSpPr txBox="1"/>
          <p:nvPr/>
        </p:nvSpPr>
        <p:spPr>
          <a:xfrm>
            <a:off x="0" y="6420147"/>
            <a:ext cx="78418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4:50</a:t>
            </a:r>
          </a:p>
        </p:txBody>
      </p:sp>
    </p:spTree>
    <p:extLst>
      <p:ext uri="{BB962C8B-B14F-4D97-AF65-F5344CB8AC3E}">
        <p14:creationId xmlns:p14="http://schemas.microsoft.com/office/powerpoint/2010/main" val="2793034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355624-1F83-C7BE-45F5-F69C8ACF9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0449695F-747F-4A24-9929-95310412BF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650163C1-BE81-3FE4-004F-893DE7FC31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06812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Questions?</a:t>
            </a:r>
          </a:p>
        </p:txBody>
      </p:sp>
      <p:sp>
        <p:nvSpPr>
          <p:cNvPr id="2" name="Rectangle 8">
            <a:extLst>
              <a:ext uri="{FF2B5EF4-FFF2-40B4-BE49-F238E27FC236}">
                <a16:creationId xmlns:a16="http://schemas.microsoft.com/office/drawing/2014/main" id="{2B6E40B5-45C3-8CEF-754E-3CB35AC26C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2344" y="3429000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4844E5-7780-987D-B647-1714BD178F5B}"/>
              </a:ext>
            </a:extLst>
          </p:cNvPr>
          <p:cNvSpPr txBox="1"/>
          <p:nvPr/>
        </p:nvSpPr>
        <p:spPr>
          <a:xfrm>
            <a:off x="4307689" y="2669896"/>
            <a:ext cx="35766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Questions?</a:t>
            </a:r>
            <a:endParaRPr lang="en-US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8FD68E-47F3-A59D-4DBF-693C46CB567D}"/>
              </a:ext>
            </a:extLst>
          </p:cNvPr>
          <p:cNvSpPr txBox="1"/>
          <p:nvPr/>
        </p:nvSpPr>
        <p:spPr>
          <a:xfrm>
            <a:off x="2729532" y="212852"/>
            <a:ext cx="6173485" cy="95410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800" dirty="0"/>
              <a:t>Lecture (~50 minutes)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Subsystem check-in (~15 minutes)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5CAE6F-FB04-3890-3C68-36E4BC537D92}"/>
              </a:ext>
            </a:extLst>
          </p:cNvPr>
          <p:cNvSpPr txBox="1"/>
          <p:nvPr/>
        </p:nvSpPr>
        <p:spPr>
          <a:xfrm>
            <a:off x="3549095" y="4239904"/>
            <a:ext cx="57775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Lecture 1:</a:t>
            </a:r>
            <a:r>
              <a:rPr lang="en-US" dirty="0"/>
              <a:t> sensors </a:t>
            </a:r>
            <a:r>
              <a:rPr lang="en-US" dirty="0">
                <a:sym typeface="Wingdings" pitchFamily="2" charset="2"/>
              </a:rPr>
              <a:t> data acquisition</a:t>
            </a:r>
          </a:p>
          <a:p>
            <a:r>
              <a:rPr lang="en-US" b="1" dirty="0">
                <a:sym typeface="Wingdings" pitchFamily="2" charset="2"/>
              </a:rPr>
              <a:t>Lecture 2: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>
                <a:sym typeface="Wingdings" pitchFamily="2" charset="2"/>
              </a:rPr>
              <a:t>signal processing  </a:t>
            </a:r>
            <a:r>
              <a:rPr lang="en-US" dirty="0">
                <a:sym typeface="Wingdings" pitchFamily="2" charset="2"/>
              </a:rPr>
              <a:t>mapping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96460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C9E905-388D-861C-7C5D-63BE3D467B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2F8C91B0-B88F-8083-BF4F-80A8ABC0F4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1CA85A30-E039-9666-5676-573FC1D949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413A11E6-4DE5-CCC0-CFEE-67BE24FE79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693H Robotic Subsystems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C758F7D-D4D9-FA43-0E77-126371A453BC}"/>
              </a:ext>
            </a:extLst>
          </p:cNvPr>
          <p:cNvSpPr txBox="1"/>
          <p:nvPr/>
        </p:nvSpPr>
        <p:spPr>
          <a:xfrm>
            <a:off x="221828" y="1200150"/>
            <a:ext cx="1166338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REMINDERS: </a:t>
            </a:r>
          </a:p>
          <a:p>
            <a:r>
              <a:rPr lang="en-US" b="1" dirty="0"/>
              <a:t>-</a:t>
            </a:r>
            <a:r>
              <a:rPr lang="en-US" dirty="0"/>
              <a:t>PARTS ORDER DUE 2/3</a:t>
            </a:r>
          </a:p>
          <a:p>
            <a:r>
              <a:rPr lang="en-US" b="1" dirty="0"/>
              <a:t>-</a:t>
            </a:r>
            <a:r>
              <a:rPr lang="en-US" dirty="0"/>
              <a:t>First Design Review Presentations are 2/10, 2/12</a:t>
            </a:r>
          </a:p>
          <a:p>
            <a:r>
              <a:rPr lang="en-US" b="1" dirty="0"/>
              <a:t>	-</a:t>
            </a:r>
            <a:r>
              <a:rPr lang="en-US" dirty="0"/>
              <a:t>I will randomly select which two groups present which day. Be ready on 2/10.</a:t>
            </a:r>
          </a:p>
          <a:p>
            <a:r>
              <a:rPr lang="en-US" dirty="0"/>
              <a:t>           </a:t>
            </a:r>
            <a:r>
              <a:rPr lang="en-US" b="1" dirty="0"/>
              <a:t>-</a:t>
            </a:r>
            <a:r>
              <a:rPr lang="en-US" dirty="0"/>
              <a:t>Poll: DIY </a:t>
            </a:r>
            <a:r>
              <a:rPr lang="en-US" dirty="0" err="1"/>
              <a:t>Powerpoints</a:t>
            </a:r>
            <a:r>
              <a:rPr lang="en-US" dirty="0"/>
              <a:t> or Google Slides with (loose) templating?  </a:t>
            </a:r>
            <a:endParaRPr lang="en-US" b="1" dirty="0"/>
          </a:p>
        </p:txBody>
      </p:sp>
      <p:pic>
        <p:nvPicPr>
          <p:cNvPr id="45" name="Graphic 44">
            <a:extLst>
              <a:ext uri="{FF2B5EF4-FFF2-40B4-BE49-F238E27FC236}">
                <a16:creationId xmlns:a16="http://schemas.microsoft.com/office/drawing/2014/main" id="{98A81260-B9F6-43AA-6836-414BE87C39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23656" y="3648173"/>
            <a:ext cx="7590698" cy="310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154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9AF551-A614-72F1-E17D-ED638BEAE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4C7E571C-13C6-035A-B81F-40EF4B111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4F493184-9D93-DE43-628D-B36586A3E6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BE057D95-DC5C-2B24-1FBD-BC9C58BBED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Action: End-to-End Overview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DD09736-EC9A-F2C5-2B38-2206F7AF620D}"/>
              </a:ext>
            </a:extLst>
          </p:cNvPr>
          <p:cNvGrpSpPr/>
          <p:nvPr/>
        </p:nvGrpSpPr>
        <p:grpSpPr>
          <a:xfrm>
            <a:off x="713792" y="1527043"/>
            <a:ext cx="2957804" cy="1901957"/>
            <a:chOff x="713792" y="1527043"/>
            <a:chExt cx="2957804" cy="1901957"/>
          </a:xfrm>
        </p:grpSpPr>
        <p:pic>
          <p:nvPicPr>
            <p:cNvPr id="1026" name="Picture 2" descr="Robotic Path Planning - Path Planning">
              <a:extLst>
                <a:ext uri="{FF2B5EF4-FFF2-40B4-BE49-F238E27FC236}">
                  <a16:creationId xmlns:a16="http://schemas.microsoft.com/office/drawing/2014/main" id="{B846A25B-E1A6-5311-043A-F24AEEA2230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327" t="4028" r="53355" b="60026"/>
            <a:stretch/>
          </p:blipFill>
          <p:spPr bwMode="auto">
            <a:xfrm>
              <a:off x="713792" y="1527043"/>
              <a:ext cx="2957804" cy="19019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DE87B6C-A24D-C10C-AF49-7A7BF83F4ACE}"/>
                </a:ext>
              </a:extLst>
            </p:cNvPr>
            <p:cNvSpPr/>
            <p:nvPr/>
          </p:nvSpPr>
          <p:spPr bwMode="auto">
            <a:xfrm>
              <a:off x="914399" y="1884784"/>
              <a:ext cx="144624" cy="144624"/>
            </a:xfrm>
            <a:prstGeom prst="rect">
              <a:avLst/>
            </a:prstGeom>
            <a:solidFill>
              <a:srgbClr val="00B050"/>
            </a:solidFill>
            <a:ln w="952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stealth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B9E3F51-8630-D3EE-6A8D-D27D85564DFB}"/>
                </a:ext>
              </a:extLst>
            </p:cNvPr>
            <p:cNvSpPr/>
            <p:nvPr/>
          </p:nvSpPr>
          <p:spPr bwMode="auto">
            <a:xfrm>
              <a:off x="2988904" y="2998238"/>
              <a:ext cx="144624" cy="144624"/>
            </a:xfrm>
            <a:prstGeom prst="rect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stealth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733BBD7-6429-9340-0832-5CEA974F4071}"/>
              </a:ext>
            </a:extLst>
          </p:cNvPr>
          <p:cNvSpPr txBox="1"/>
          <p:nvPr/>
        </p:nvSpPr>
        <p:spPr>
          <a:xfrm>
            <a:off x="1330919" y="3387403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/>
              <a:t>Path Planning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05EE85B-E904-E66A-E3AE-1B606AF9294D}"/>
              </a:ext>
            </a:extLst>
          </p:cNvPr>
          <p:cNvGrpSpPr/>
          <p:nvPr/>
        </p:nvGrpSpPr>
        <p:grpSpPr>
          <a:xfrm>
            <a:off x="1059023" y="1957096"/>
            <a:ext cx="2030252" cy="1041142"/>
            <a:chOff x="1059023" y="1957096"/>
            <a:chExt cx="2030252" cy="1041142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CB3A4E5-AE4D-E18C-E432-336E186A8A2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59023" y="1957096"/>
              <a:ext cx="1547652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09FDFAE4-8010-A3AC-2AD3-76BD6F933FA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583023" y="1957096"/>
              <a:ext cx="0" cy="668629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E3B89482-69B2-0623-FC1B-49EF6BA9EB2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583023" y="2625725"/>
              <a:ext cx="506252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E069D66-A1B5-3E3F-3BE0-20D18ED9FF36}"/>
                </a:ext>
              </a:extLst>
            </p:cNvPr>
            <p:cNvCxnSpPr>
              <a:cxnSpLocks/>
              <a:endCxn id="7" idx="0"/>
            </p:cNvCxnSpPr>
            <p:nvPr/>
          </p:nvCxnSpPr>
          <p:spPr bwMode="auto">
            <a:xfrm>
              <a:off x="3061216" y="2625725"/>
              <a:ext cx="0" cy="372513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C8EC9C9-A495-48FB-4E76-FB8BC9A5F5F2}"/>
              </a:ext>
            </a:extLst>
          </p:cNvPr>
          <p:cNvSpPr txBox="1"/>
          <p:nvPr/>
        </p:nvSpPr>
        <p:spPr>
          <a:xfrm>
            <a:off x="3864468" y="2256079"/>
            <a:ext cx="1736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/>
              <a:t>series of poses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BB28FE1-E568-AA98-D90C-6C82284A01E6}"/>
                  </a:ext>
                </a:extLst>
              </p:cNvPr>
              <p:cNvSpPr txBox="1"/>
              <p:nvPr/>
            </p:nvSpPr>
            <p:spPr>
              <a:xfrm>
                <a:off x="3671596" y="2577679"/>
                <a:ext cx="216905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[ </m:t>
                          </m:r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𝒔𝒕𝒂𝒓𝒕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…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 , 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𝒆𝒏𝒅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 ]</m:t>
                      </m:r>
                    </m:oMath>
                  </m:oMathPara>
                </a14:m>
                <a:endParaRPr lang="en-US" sz="1400" b="1" i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=[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 , 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 , 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𝜽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sz="1400" b="1" i="1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BB28FE1-E568-AA98-D90C-6C82284A01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1596" y="2577679"/>
                <a:ext cx="2169055" cy="523220"/>
              </a:xfrm>
              <a:prstGeom prst="rect">
                <a:avLst/>
              </a:prstGeom>
              <a:blipFill>
                <a:blip r:embed="rId4"/>
                <a:stretch>
                  <a:fillRect b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TextBox 39">
            <a:extLst>
              <a:ext uri="{FF2B5EF4-FFF2-40B4-BE49-F238E27FC236}">
                <a16:creationId xmlns:a16="http://schemas.microsoft.com/office/drawing/2014/main" id="{8BB34FB1-25FD-C6A4-1C6B-3BA173186BBD}"/>
              </a:ext>
            </a:extLst>
          </p:cNvPr>
          <p:cNvSpPr txBox="1"/>
          <p:nvPr/>
        </p:nvSpPr>
        <p:spPr>
          <a:xfrm>
            <a:off x="7788446" y="3387403"/>
            <a:ext cx="2698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/>
              <a:t>Kinematics / Odometry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BD69329A-4709-C632-5CAC-A645C36E1E0F}"/>
                  </a:ext>
                </a:extLst>
              </p:cNvPr>
              <p:cNvSpPr txBox="1"/>
              <p:nvPr/>
            </p:nvSpPr>
            <p:spPr>
              <a:xfrm>
                <a:off x="7300559" y="2089665"/>
                <a:ext cx="6229350" cy="6613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800" b="0" i="0" smtClean="0"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1800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𝑒𝑛𝑐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𝐶𝑃𝑅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𝑔𝑟</m:t>
                          </m:r>
                        </m:den>
                      </m:f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𝑤h𝑒𝑒𝑙</m:t>
                          </m:r>
                        </m:sub>
                      </m:sSub>
                    </m:oMath>
                  </m:oMathPara>
                </a14:m>
                <a:endParaRPr lang="en-US" sz="1800" dirty="0"/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BD69329A-4709-C632-5CAC-A645C36E1E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00559" y="2089665"/>
                <a:ext cx="6229350" cy="661335"/>
              </a:xfrm>
              <a:prstGeom prst="rect">
                <a:avLst/>
              </a:prstGeom>
              <a:blipFill>
                <a:blip r:embed="rId5"/>
                <a:stretch>
                  <a:fillRect b="-37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FE12EF73-D74C-7D10-3AD1-5C341CF5EC36}"/>
              </a:ext>
            </a:extLst>
          </p:cNvPr>
          <p:cNvSpPr txBox="1"/>
          <p:nvPr/>
        </p:nvSpPr>
        <p:spPr>
          <a:xfrm>
            <a:off x="389141" y="4397641"/>
            <a:ext cx="3020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What about speed?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7D7EE8-D97E-EBAA-B663-B89833299B90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19040" y="4152240"/>
            <a:ext cx="5214012" cy="160942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B65D8AA-4A85-589D-2909-2D163DC10A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00559" y="5831128"/>
            <a:ext cx="4250974" cy="8356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1C9EFD-CAD6-BC24-5590-2DEB1EABEA0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39715" y="4811658"/>
            <a:ext cx="3020378" cy="1536078"/>
          </a:xfrm>
          <a:prstGeom prst="rect">
            <a:avLst/>
          </a:prstGeom>
        </p:spPr>
      </p:pic>
      <p:sp>
        <p:nvSpPr>
          <p:cNvPr id="9" name="Arc 8">
            <a:extLst>
              <a:ext uri="{FF2B5EF4-FFF2-40B4-BE49-F238E27FC236}">
                <a16:creationId xmlns:a16="http://schemas.microsoft.com/office/drawing/2014/main" id="{72C52D4C-7854-AEA2-2C2E-400795CB04EC}"/>
              </a:ext>
            </a:extLst>
          </p:cNvPr>
          <p:cNvSpPr/>
          <p:nvPr/>
        </p:nvSpPr>
        <p:spPr bwMode="auto">
          <a:xfrm>
            <a:off x="5918794" y="5404178"/>
            <a:ext cx="1522967" cy="1440033"/>
          </a:xfrm>
          <a:prstGeom prst="arc">
            <a:avLst>
              <a:gd name="adj1" fmla="val 16200000"/>
              <a:gd name="adj2" fmla="val 21024045"/>
            </a:avLst>
          </a:prstGeom>
          <a:noFill/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stealth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8C3D6D9-EE11-935B-25B2-74D8CB0490EF}"/>
                  </a:ext>
                </a:extLst>
              </p:cNvPr>
              <p:cNvSpPr txBox="1"/>
              <p:nvPr/>
            </p:nvSpPr>
            <p:spPr>
              <a:xfrm>
                <a:off x="697084" y="5261824"/>
                <a:ext cx="2475742" cy="7586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𝜙</m:t>
                          </m:r>
                        </m:e>
                      </m:ac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𝑒𝑛𝑐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𝜏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𝐶𝑃𝑅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𝑔𝑟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8C3D6D9-EE11-935B-25B2-74D8CB0490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7084" y="5261824"/>
                <a:ext cx="2475742" cy="758669"/>
              </a:xfrm>
              <a:prstGeom prst="rect">
                <a:avLst/>
              </a:prstGeom>
              <a:blipFill>
                <a:blip r:embed="rId9"/>
                <a:stretch>
                  <a:fillRect l="-2041" t="-1639" r="-510" b="-180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2F1A7445-72E6-C8EC-EF44-3A3DC7EB74A1}"/>
              </a:ext>
            </a:extLst>
          </p:cNvPr>
          <p:cNvSpPr txBox="1"/>
          <p:nvPr/>
        </p:nvSpPr>
        <p:spPr>
          <a:xfrm>
            <a:off x="1085807" y="6423885"/>
            <a:ext cx="5775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/>
              <a:t>Easiest thing to do / assume: </a:t>
            </a:r>
            <a:r>
              <a:rPr lang="en-US" sz="1800" dirty="0"/>
              <a:t>constant linear velocity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201756F-F653-C250-E618-3B5BA0C5663D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43699" r="1177"/>
          <a:stretch/>
        </p:blipFill>
        <p:spPr>
          <a:xfrm>
            <a:off x="6861747" y="1571348"/>
            <a:ext cx="2329688" cy="161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586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 animBg="1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8EECD8-4262-D17E-AA98-9C0AB928F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C13C4713-A9C8-ECE8-EAE7-3030EE5C85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7C1955F7-2D10-2E7B-FC6D-7A2ED4977C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37E6D155-128C-5095-4B8D-23A56A2383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998000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1C8C8A-FD1D-0A82-1749-33F40B1394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88868E4C-A469-5185-7716-5DB1FD87B4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A1165BDF-7807-5E04-D5CE-4C96EEC11D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49BCA011-FA51-BD5E-2707-1E5FBED9AE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Class Overview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82E778-C408-D6F9-CA63-783974C5BCE3}"/>
              </a:ext>
            </a:extLst>
          </p:cNvPr>
          <p:cNvSpPr txBox="1"/>
          <p:nvPr/>
        </p:nvSpPr>
        <p:spPr>
          <a:xfrm>
            <a:off x="268842" y="1335928"/>
            <a:ext cx="617348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800" dirty="0"/>
              <a:t>Lecture (~50 minutes)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Subsystem check-in (~15 minutes)</a:t>
            </a:r>
          </a:p>
        </p:txBody>
      </p:sp>
    </p:spTree>
    <p:extLst>
      <p:ext uri="{BB962C8B-B14F-4D97-AF65-F5344CB8AC3E}">
        <p14:creationId xmlns:p14="http://schemas.microsoft.com/office/powerpoint/2010/main" val="2627200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57081C-C140-1FB1-872F-EAE85E318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2C63F3E3-25FB-9762-6C2C-E7A1B86FCF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DA8DE56D-503E-D246-DFCF-5579178758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2344" y="3429000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93CAD1-B32E-348D-82B2-23ADDBF895B5}"/>
              </a:ext>
            </a:extLst>
          </p:cNvPr>
          <p:cNvSpPr txBox="1"/>
          <p:nvPr/>
        </p:nvSpPr>
        <p:spPr>
          <a:xfrm>
            <a:off x="2336798" y="2669896"/>
            <a:ext cx="75184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Perception:</a:t>
            </a:r>
            <a:r>
              <a:rPr lang="en-US" sz="4800" dirty="0"/>
              <a:t> Lecture 1 of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DE0F5E-C4DB-27E0-44EA-303D6A520C24}"/>
              </a:ext>
            </a:extLst>
          </p:cNvPr>
          <p:cNvSpPr txBox="1"/>
          <p:nvPr/>
        </p:nvSpPr>
        <p:spPr>
          <a:xfrm>
            <a:off x="3549095" y="4239904"/>
            <a:ext cx="58785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Lecture 1:</a:t>
            </a:r>
            <a:r>
              <a:rPr lang="en-US" dirty="0"/>
              <a:t> sensors </a:t>
            </a:r>
            <a:r>
              <a:rPr lang="en-US" dirty="0">
                <a:sym typeface="Wingdings" pitchFamily="2" charset="2"/>
              </a:rPr>
              <a:t> data acquisition</a:t>
            </a:r>
          </a:p>
          <a:p>
            <a:r>
              <a:rPr lang="en-US" b="1" dirty="0">
                <a:sym typeface="Wingdings" pitchFamily="2" charset="2"/>
              </a:rPr>
              <a:t>Lecture 2:</a:t>
            </a:r>
            <a:r>
              <a:rPr lang="en-US" dirty="0">
                <a:sym typeface="Wingdings" pitchFamily="2" charset="2"/>
              </a:rPr>
              <a:t> signal processing  mapping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655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5103D7-5FE1-734D-7BD6-20BAC350F8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3B25F8FD-B8DA-248D-1A8B-973583713B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23DB60BF-7B57-AB28-C2F9-848F3B1CED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D9E3FAC2-A7AC-137A-15F8-E6324EA4CC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Lecture Overview: Ascending the Stack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C136F6-3AEC-8DF1-5CCF-D9D4DB9EA0D5}"/>
              </a:ext>
            </a:extLst>
          </p:cNvPr>
          <p:cNvSpPr txBox="1"/>
          <p:nvPr/>
        </p:nvSpPr>
        <p:spPr>
          <a:xfrm>
            <a:off x="1431817" y="2513904"/>
            <a:ext cx="407695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800" dirty="0"/>
              <a:t>Overview / Taxonomy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Sensor physics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Data acquisition</a:t>
            </a:r>
          </a:p>
        </p:txBody>
      </p:sp>
      <p:sp>
        <p:nvSpPr>
          <p:cNvPr id="2" name="Triangle 1">
            <a:extLst>
              <a:ext uri="{FF2B5EF4-FFF2-40B4-BE49-F238E27FC236}">
                <a16:creationId xmlns:a16="http://schemas.microsoft.com/office/drawing/2014/main" id="{3E9AFD4F-30BE-C904-CED0-41ECE9DEC974}"/>
              </a:ext>
            </a:extLst>
          </p:cNvPr>
          <p:cNvSpPr/>
          <p:nvPr/>
        </p:nvSpPr>
        <p:spPr bwMode="auto">
          <a:xfrm>
            <a:off x="973539" y="3022686"/>
            <a:ext cx="9273773" cy="2592440"/>
          </a:xfrm>
          <a:prstGeom prst="triangle">
            <a:avLst>
              <a:gd name="adj" fmla="val 100000"/>
            </a:avLst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08227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0C2C74-8A5D-DA1E-5610-4F3B98C2B3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292F511A-48E0-FAA2-DC88-7422EF27EC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F3E68F5F-BBA3-CD16-53DC-2D6F9EC95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D82AC948-CEDE-6732-387F-C192FC38B0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247311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Sensors: Types and Examples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40B65B-A1EB-9F22-8D9C-C12DA7335098}"/>
              </a:ext>
            </a:extLst>
          </p:cNvPr>
          <p:cNvSpPr txBox="1"/>
          <p:nvPr/>
        </p:nvSpPr>
        <p:spPr>
          <a:xfrm>
            <a:off x="1142512" y="1545603"/>
            <a:ext cx="12282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CLASS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ACFE49-EC20-33AA-1B89-6FD128403C06}"/>
              </a:ext>
            </a:extLst>
          </p:cNvPr>
          <p:cNvSpPr txBox="1"/>
          <p:nvPr/>
        </p:nvSpPr>
        <p:spPr>
          <a:xfrm>
            <a:off x="4001442" y="1562354"/>
            <a:ext cx="17572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130233-B01D-377A-624C-FB8F1287E86D}"/>
              </a:ext>
            </a:extLst>
          </p:cNvPr>
          <p:cNvSpPr txBox="1"/>
          <p:nvPr/>
        </p:nvSpPr>
        <p:spPr>
          <a:xfrm>
            <a:off x="9425908" y="1545603"/>
            <a:ext cx="1091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NAME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3EBFA68-91D3-069F-E01F-5D9A3F3A19A1}"/>
              </a:ext>
            </a:extLst>
          </p:cNvPr>
          <p:cNvGrpSpPr/>
          <p:nvPr/>
        </p:nvGrpSpPr>
        <p:grpSpPr>
          <a:xfrm>
            <a:off x="954554" y="4403253"/>
            <a:ext cx="10513546" cy="2414103"/>
            <a:chOff x="954554" y="4403253"/>
            <a:chExt cx="10513546" cy="241410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C5409C3-32D8-9504-59B7-4CB6DAC32B2B}"/>
                </a:ext>
              </a:extLst>
            </p:cNvPr>
            <p:cNvSpPr/>
            <p:nvPr/>
          </p:nvSpPr>
          <p:spPr bwMode="auto">
            <a:xfrm>
              <a:off x="954554" y="4403253"/>
              <a:ext cx="10513546" cy="2414103"/>
            </a:xfrm>
            <a:custGeom>
              <a:avLst/>
              <a:gdLst>
                <a:gd name="connsiteX0" fmla="*/ 0 w 10513546"/>
                <a:gd name="connsiteY0" fmla="*/ 0 h 2414103"/>
                <a:gd name="connsiteX1" fmla="*/ 689221 w 10513546"/>
                <a:gd name="connsiteY1" fmla="*/ 0 h 2414103"/>
                <a:gd name="connsiteX2" fmla="*/ 1378443 w 10513546"/>
                <a:gd name="connsiteY2" fmla="*/ 0 h 2414103"/>
                <a:gd name="connsiteX3" fmla="*/ 2067664 w 10513546"/>
                <a:gd name="connsiteY3" fmla="*/ 0 h 2414103"/>
                <a:gd name="connsiteX4" fmla="*/ 2756885 w 10513546"/>
                <a:gd name="connsiteY4" fmla="*/ 0 h 2414103"/>
                <a:gd name="connsiteX5" fmla="*/ 3551242 w 10513546"/>
                <a:gd name="connsiteY5" fmla="*/ 0 h 2414103"/>
                <a:gd name="connsiteX6" fmla="*/ 4135328 w 10513546"/>
                <a:gd name="connsiteY6" fmla="*/ 0 h 2414103"/>
                <a:gd name="connsiteX7" fmla="*/ 4824549 w 10513546"/>
                <a:gd name="connsiteY7" fmla="*/ 0 h 2414103"/>
                <a:gd name="connsiteX8" fmla="*/ 5408635 w 10513546"/>
                <a:gd name="connsiteY8" fmla="*/ 0 h 2414103"/>
                <a:gd name="connsiteX9" fmla="*/ 5992721 w 10513546"/>
                <a:gd name="connsiteY9" fmla="*/ 0 h 2414103"/>
                <a:gd name="connsiteX10" fmla="*/ 6576807 w 10513546"/>
                <a:gd name="connsiteY10" fmla="*/ 0 h 2414103"/>
                <a:gd name="connsiteX11" fmla="*/ 6845487 w 10513546"/>
                <a:gd name="connsiteY11" fmla="*/ 0 h 2414103"/>
                <a:gd name="connsiteX12" fmla="*/ 7534708 w 10513546"/>
                <a:gd name="connsiteY12" fmla="*/ 0 h 2414103"/>
                <a:gd name="connsiteX13" fmla="*/ 7803387 w 10513546"/>
                <a:gd name="connsiteY13" fmla="*/ 0 h 2414103"/>
                <a:gd name="connsiteX14" fmla="*/ 8387473 w 10513546"/>
                <a:gd name="connsiteY14" fmla="*/ 0 h 2414103"/>
                <a:gd name="connsiteX15" fmla="*/ 9181830 w 10513546"/>
                <a:gd name="connsiteY15" fmla="*/ 0 h 2414103"/>
                <a:gd name="connsiteX16" fmla="*/ 9976187 w 10513546"/>
                <a:gd name="connsiteY16" fmla="*/ 0 h 2414103"/>
                <a:gd name="connsiteX17" fmla="*/ 10513546 w 10513546"/>
                <a:gd name="connsiteY17" fmla="*/ 0 h 2414103"/>
                <a:gd name="connsiteX18" fmla="*/ 10513546 w 10513546"/>
                <a:gd name="connsiteY18" fmla="*/ 458680 h 2414103"/>
                <a:gd name="connsiteX19" fmla="*/ 10513546 w 10513546"/>
                <a:gd name="connsiteY19" fmla="*/ 893218 h 2414103"/>
                <a:gd name="connsiteX20" fmla="*/ 10513546 w 10513546"/>
                <a:gd name="connsiteY20" fmla="*/ 1376039 h 2414103"/>
                <a:gd name="connsiteX21" fmla="*/ 10513546 w 10513546"/>
                <a:gd name="connsiteY21" fmla="*/ 1858859 h 2414103"/>
                <a:gd name="connsiteX22" fmla="*/ 10513546 w 10513546"/>
                <a:gd name="connsiteY22" fmla="*/ 2414103 h 2414103"/>
                <a:gd name="connsiteX23" fmla="*/ 9719189 w 10513546"/>
                <a:gd name="connsiteY23" fmla="*/ 2414103 h 2414103"/>
                <a:gd name="connsiteX24" fmla="*/ 8924832 w 10513546"/>
                <a:gd name="connsiteY24" fmla="*/ 2414103 h 2414103"/>
                <a:gd name="connsiteX25" fmla="*/ 8340746 w 10513546"/>
                <a:gd name="connsiteY25" fmla="*/ 2414103 h 2414103"/>
                <a:gd name="connsiteX26" fmla="*/ 7651525 w 10513546"/>
                <a:gd name="connsiteY26" fmla="*/ 2414103 h 2414103"/>
                <a:gd name="connsiteX27" fmla="*/ 7382846 w 10513546"/>
                <a:gd name="connsiteY27" fmla="*/ 2414103 h 2414103"/>
                <a:gd name="connsiteX28" fmla="*/ 6588489 w 10513546"/>
                <a:gd name="connsiteY28" fmla="*/ 2414103 h 2414103"/>
                <a:gd name="connsiteX29" fmla="*/ 6109538 w 10513546"/>
                <a:gd name="connsiteY29" fmla="*/ 2414103 h 2414103"/>
                <a:gd name="connsiteX30" fmla="*/ 5420317 w 10513546"/>
                <a:gd name="connsiteY30" fmla="*/ 2414103 h 2414103"/>
                <a:gd name="connsiteX31" fmla="*/ 5151638 w 10513546"/>
                <a:gd name="connsiteY31" fmla="*/ 2414103 h 2414103"/>
                <a:gd name="connsiteX32" fmla="*/ 4357281 w 10513546"/>
                <a:gd name="connsiteY32" fmla="*/ 2414103 h 2414103"/>
                <a:gd name="connsiteX33" fmla="*/ 3878330 w 10513546"/>
                <a:gd name="connsiteY33" fmla="*/ 2414103 h 2414103"/>
                <a:gd name="connsiteX34" fmla="*/ 3294244 w 10513546"/>
                <a:gd name="connsiteY34" fmla="*/ 2414103 h 2414103"/>
                <a:gd name="connsiteX35" fmla="*/ 2920429 w 10513546"/>
                <a:gd name="connsiteY35" fmla="*/ 2414103 h 2414103"/>
                <a:gd name="connsiteX36" fmla="*/ 2231208 w 10513546"/>
                <a:gd name="connsiteY36" fmla="*/ 2414103 h 2414103"/>
                <a:gd name="connsiteX37" fmla="*/ 1436851 w 10513546"/>
                <a:gd name="connsiteY37" fmla="*/ 2414103 h 2414103"/>
                <a:gd name="connsiteX38" fmla="*/ 957901 w 10513546"/>
                <a:gd name="connsiteY38" fmla="*/ 2414103 h 2414103"/>
                <a:gd name="connsiteX39" fmla="*/ 0 w 10513546"/>
                <a:gd name="connsiteY39" fmla="*/ 2414103 h 2414103"/>
                <a:gd name="connsiteX40" fmla="*/ 0 w 10513546"/>
                <a:gd name="connsiteY40" fmla="*/ 1931282 h 2414103"/>
                <a:gd name="connsiteX41" fmla="*/ 0 w 10513546"/>
                <a:gd name="connsiteY41" fmla="*/ 1448462 h 2414103"/>
                <a:gd name="connsiteX42" fmla="*/ 0 w 10513546"/>
                <a:gd name="connsiteY42" fmla="*/ 941500 h 2414103"/>
                <a:gd name="connsiteX43" fmla="*/ 0 w 10513546"/>
                <a:gd name="connsiteY43" fmla="*/ 458680 h 2414103"/>
                <a:gd name="connsiteX44" fmla="*/ 0 w 10513546"/>
                <a:gd name="connsiteY44" fmla="*/ 0 h 2414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13546" h="2414103" fill="none" extrusionOk="0">
                  <a:moveTo>
                    <a:pt x="0" y="0"/>
                  </a:moveTo>
                  <a:cubicBezTo>
                    <a:pt x="155005" y="-7597"/>
                    <a:pt x="495555" y="38833"/>
                    <a:pt x="689221" y="0"/>
                  </a:cubicBezTo>
                  <a:cubicBezTo>
                    <a:pt x="882887" y="-38833"/>
                    <a:pt x="1135057" y="73582"/>
                    <a:pt x="1378443" y="0"/>
                  </a:cubicBezTo>
                  <a:cubicBezTo>
                    <a:pt x="1621829" y="-73582"/>
                    <a:pt x="1853246" y="46719"/>
                    <a:pt x="2067664" y="0"/>
                  </a:cubicBezTo>
                  <a:cubicBezTo>
                    <a:pt x="2282082" y="-46719"/>
                    <a:pt x="2536338" y="28218"/>
                    <a:pt x="2756885" y="0"/>
                  </a:cubicBezTo>
                  <a:cubicBezTo>
                    <a:pt x="2977432" y="-28218"/>
                    <a:pt x="3356431" y="83394"/>
                    <a:pt x="3551242" y="0"/>
                  </a:cubicBezTo>
                  <a:cubicBezTo>
                    <a:pt x="3746053" y="-83394"/>
                    <a:pt x="3965871" y="20089"/>
                    <a:pt x="4135328" y="0"/>
                  </a:cubicBezTo>
                  <a:cubicBezTo>
                    <a:pt x="4304785" y="-20089"/>
                    <a:pt x="4600582" y="20654"/>
                    <a:pt x="4824549" y="0"/>
                  </a:cubicBezTo>
                  <a:cubicBezTo>
                    <a:pt x="5048516" y="-20654"/>
                    <a:pt x="5177574" y="25719"/>
                    <a:pt x="5408635" y="0"/>
                  </a:cubicBezTo>
                  <a:cubicBezTo>
                    <a:pt x="5639696" y="-25719"/>
                    <a:pt x="5822216" y="48284"/>
                    <a:pt x="5992721" y="0"/>
                  </a:cubicBezTo>
                  <a:cubicBezTo>
                    <a:pt x="6163226" y="-48284"/>
                    <a:pt x="6306240" y="42423"/>
                    <a:pt x="6576807" y="0"/>
                  </a:cubicBezTo>
                  <a:cubicBezTo>
                    <a:pt x="6847374" y="-42423"/>
                    <a:pt x="6759469" y="8345"/>
                    <a:pt x="6845487" y="0"/>
                  </a:cubicBezTo>
                  <a:cubicBezTo>
                    <a:pt x="6931505" y="-8345"/>
                    <a:pt x="7342684" y="41135"/>
                    <a:pt x="7534708" y="0"/>
                  </a:cubicBezTo>
                  <a:cubicBezTo>
                    <a:pt x="7726732" y="-41135"/>
                    <a:pt x="7721709" y="548"/>
                    <a:pt x="7803387" y="0"/>
                  </a:cubicBezTo>
                  <a:cubicBezTo>
                    <a:pt x="7885065" y="-548"/>
                    <a:pt x="8225228" y="41756"/>
                    <a:pt x="8387473" y="0"/>
                  </a:cubicBezTo>
                  <a:cubicBezTo>
                    <a:pt x="8549718" y="-41756"/>
                    <a:pt x="8968713" y="86546"/>
                    <a:pt x="9181830" y="0"/>
                  </a:cubicBezTo>
                  <a:cubicBezTo>
                    <a:pt x="9394947" y="-86546"/>
                    <a:pt x="9709562" y="84546"/>
                    <a:pt x="9976187" y="0"/>
                  </a:cubicBezTo>
                  <a:cubicBezTo>
                    <a:pt x="10242812" y="-84546"/>
                    <a:pt x="10347145" y="9300"/>
                    <a:pt x="10513546" y="0"/>
                  </a:cubicBezTo>
                  <a:cubicBezTo>
                    <a:pt x="10536886" y="178914"/>
                    <a:pt x="10466168" y="348088"/>
                    <a:pt x="10513546" y="458680"/>
                  </a:cubicBezTo>
                  <a:cubicBezTo>
                    <a:pt x="10560924" y="569272"/>
                    <a:pt x="10467330" y="787142"/>
                    <a:pt x="10513546" y="893218"/>
                  </a:cubicBezTo>
                  <a:cubicBezTo>
                    <a:pt x="10559762" y="999294"/>
                    <a:pt x="10457475" y="1215802"/>
                    <a:pt x="10513546" y="1376039"/>
                  </a:cubicBezTo>
                  <a:cubicBezTo>
                    <a:pt x="10569617" y="1536276"/>
                    <a:pt x="10487039" y="1665577"/>
                    <a:pt x="10513546" y="1858859"/>
                  </a:cubicBezTo>
                  <a:cubicBezTo>
                    <a:pt x="10540053" y="2052141"/>
                    <a:pt x="10449213" y="2282207"/>
                    <a:pt x="10513546" y="2414103"/>
                  </a:cubicBezTo>
                  <a:cubicBezTo>
                    <a:pt x="10179425" y="2456389"/>
                    <a:pt x="9995363" y="2400445"/>
                    <a:pt x="9719189" y="2414103"/>
                  </a:cubicBezTo>
                  <a:cubicBezTo>
                    <a:pt x="9443015" y="2427761"/>
                    <a:pt x="9235330" y="2342397"/>
                    <a:pt x="8924832" y="2414103"/>
                  </a:cubicBezTo>
                  <a:cubicBezTo>
                    <a:pt x="8614334" y="2485809"/>
                    <a:pt x="8607886" y="2382557"/>
                    <a:pt x="8340746" y="2414103"/>
                  </a:cubicBezTo>
                  <a:cubicBezTo>
                    <a:pt x="8073606" y="2445649"/>
                    <a:pt x="7820502" y="2351427"/>
                    <a:pt x="7651525" y="2414103"/>
                  </a:cubicBezTo>
                  <a:cubicBezTo>
                    <a:pt x="7482548" y="2476779"/>
                    <a:pt x="7457751" y="2406691"/>
                    <a:pt x="7382846" y="2414103"/>
                  </a:cubicBezTo>
                  <a:cubicBezTo>
                    <a:pt x="7307941" y="2421515"/>
                    <a:pt x="6858230" y="2346039"/>
                    <a:pt x="6588489" y="2414103"/>
                  </a:cubicBezTo>
                  <a:cubicBezTo>
                    <a:pt x="6318748" y="2482167"/>
                    <a:pt x="6307630" y="2363293"/>
                    <a:pt x="6109538" y="2414103"/>
                  </a:cubicBezTo>
                  <a:cubicBezTo>
                    <a:pt x="5911446" y="2464913"/>
                    <a:pt x="5625079" y="2340842"/>
                    <a:pt x="5420317" y="2414103"/>
                  </a:cubicBezTo>
                  <a:cubicBezTo>
                    <a:pt x="5215555" y="2487364"/>
                    <a:pt x="5264062" y="2407341"/>
                    <a:pt x="5151638" y="2414103"/>
                  </a:cubicBezTo>
                  <a:cubicBezTo>
                    <a:pt x="5039214" y="2420865"/>
                    <a:pt x="4639838" y="2371484"/>
                    <a:pt x="4357281" y="2414103"/>
                  </a:cubicBezTo>
                  <a:cubicBezTo>
                    <a:pt x="4074724" y="2456722"/>
                    <a:pt x="4026108" y="2404566"/>
                    <a:pt x="3878330" y="2414103"/>
                  </a:cubicBezTo>
                  <a:cubicBezTo>
                    <a:pt x="3730552" y="2423640"/>
                    <a:pt x="3540711" y="2397791"/>
                    <a:pt x="3294244" y="2414103"/>
                  </a:cubicBezTo>
                  <a:cubicBezTo>
                    <a:pt x="3047777" y="2430415"/>
                    <a:pt x="3029058" y="2403272"/>
                    <a:pt x="2920429" y="2414103"/>
                  </a:cubicBezTo>
                  <a:cubicBezTo>
                    <a:pt x="2811800" y="2424934"/>
                    <a:pt x="2512843" y="2406739"/>
                    <a:pt x="2231208" y="2414103"/>
                  </a:cubicBezTo>
                  <a:cubicBezTo>
                    <a:pt x="1949573" y="2421467"/>
                    <a:pt x="1800298" y="2338698"/>
                    <a:pt x="1436851" y="2414103"/>
                  </a:cubicBezTo>
                  <a:cubicBezTo>
                    <a:pt x="1073404" y="2489508"/>
                    <a:pt x="1196995" y="2385312"/>
                    <a:pt x="957901" y="2414103"/>
                  </a:cubicBezTo>
                  <a:cubicBezTo>
                    <a:pt x="718807" y="2442894"/>
                    <a:pt x="369723" y="2303028"/>
                    <a:pt x="0" y="2414103"/>
                  </a:cubicBezTo>
                  <a:cubicBezTo>
                    <a:pt x="-46422" y="2180423"/>
                    <a:pt x="39687" y="2076784"/>
                    <a:pt x="0" y="1931282"/>
                  </a:cubicBezTo>
                  <a:cubicBezTo>
                    <a:pt x="-39687" y="1785780"/>
                    <a:pt x="38078" y="1558746"/>
                    <a:pt x="0" y="1448462"/>
                  </a:cubicBezTo>
                  <a:cubicBezTo>
                    <a:pt x="-38078" y="1338178"/>
                    <a:pt x="7904" y="1063203"/>
                    <a:pt x="0" y="941500"/>
                  </a:cubicBezTo>
                  <a:cubicBezTo>
                    <a:pt x="-7904" y="819797"/>
                    <a:pt x="55827" y="693657"/>
                    <a:pt x="0" y="458680"/>
                  </a:cubicBezTo>
                  <a:cubicBezTo>
                    <a:pt x="-55827" y="223703"/>
                    <a:pt x="50919" y="94070"/>
                    <a:pt x="0" y="0"/>
                  </a:cubicBezTo>
                  <a:close/>
                </a:path>
                <a:path w="10513546" h="2414103" stroke="0" extrusionOk="0">
                  <a:moveTo>
                    <a:pt x="0" y="0"/>
                  </a:moveTo>
                  <a:cubicBezTo>
                    <a:pt x="218897" y="-51781"/>
                    <a:pt x="250069" y="22433"/>
                    <a:pt x="478950" y="0"/>
                  </a:cubicBezTo>
                  <a:cubicBezTo>
                    <a:pt x="707831" y="-22433"/>
                    <a:pt x="652283" y="675"/>
                    <a:pt x="747630" y="0"/>
                  </a:cubicBezTo>
                  <a:cubicBezTo>
                    <a:pt x="842977" y="-675"/>
                    <a:pt x="1207282" y="37474"/>
                    <a:pt x="1541987" y="0"/>
                  </a:cubicBezTo>
                  <a:cubicBezTo>
                    <a:pt x="1876692" y="-37474"/>
                    <a:pt x="1897637" y="57123"/>
                    <a:pt x="2020937" y="0"/>
                  </a:cubicBezTo>
                  <a:cubicBezTo>
                    <a:pt x="2144237" y="-57123"/>
                    <a:pt x="2315712" y="27846"/>
                    <a:pt x="2499888" y="0"/>
                  </a:cubicBezTo>
                  <a:cubicBezTo>
                    <a:pt x="2684064" y="-27846"/>
                    <a:pt x="2926889" y="3814"/>
                    <a:pt x="3294244" y="0"/>
                  </a:cubicBezTo>
                  <a:cubicBezTo>
                    <a:pt x="3661599" y="-3814"/>
                    <a:pt x="3509632" y="28544"/>
                    <a:pt x="3668059" y="0"/>
                  </a:cubicBezTo>
                  <a:cubicBezTo>
                    <a:pt x="3826486" y="-28544"/>
                    <a:pt x="4242573" y="7001"/>
                    <a:pt x="4462416" y="0"/>
                  </a:cubicBezTo>
                  <a:cubicBezTo>
                    <a:pt x="4682259" y="-7001"/>
                    <a:pt x="4944428" y="14844"/>
                    <a:pt x="5256773" y="0"/>
                  </a:cubicBezTo>
                  <a:cubicBezTo>
                    <a:pt x="5569118" y="-14844"/>
                    <a:pt x="5597742" y="7427"/>
                    <a:pt x="5840859" y="0"/>
                  </a:cubicBezTo>
                  <a:cubicBezTo>
                    <a:pt x="6083976" y="-7427"/>
                    <a:pt x="6359447" y="65344"/>
                    <a:pt x="6635216" y="0"/>
                  </a:cubicBezTo>
                  <a:cubicBezTo>
                    <a:pt x="6910985" y="-65344"/>
                    <a:pt x="6950434" y="33436"/>
                    <a:pt x="7114166" y="0"/>
                  </a:cubicBezTo>
                  <a:cubicBezTo>
                    <a:pt x="7277898" y="-33436"/>
                    <a:pt x="7377312" y="32188"/>
                    <a:pt x="7593117" y="0"/>
                  </a:cubicBezTo>
                  <a:cubicBezTo>
                    <a:pt x="7808922" y="-32188"/>
                    <a:pt x="8041442" y="61702"/>
                    <a:pt x="8282338" y="0"/>
                  </a:cubicBezTo>
                  <a:cubicBezTo>
                    <a:pt x="8523234" y="-61702"/>
                    <a:pt x="8575544" y="19803"/>
                    <a:pt x="8761288" y="0"/>
                  </a:cubicBezTo>
                  <a:cubicBezTo>
                    <a:pt x="8947032" y="-19803"/>
                    <a:pt x="9226496" y="22758"/>
                    <a:pt x="9555645" y="0"/>
                  </a:cubicBezTo>
                  <a:cubicBezTo>
                    <a:pt x="9884794" y="-22758"/>
                    <a:pt x="10295536" y="107304"/>
                    <a:pt x="10513546" y="0"/>
                  </a:cubicBezTo>
                  <a:cubicBezTo>
                    <a:pt x="10520801" y="198702"/>
                    <a:pt x="10505635" y="247154"/>
                    <a:pt x="10513546" y="482821"/>
                  </a:cubicBezTo>
                  <a:cubicBezTo>
                    <a:pt x="10521457" y="718488"/>
                    <a:pt x="10488588" y="754876"/>
                    <a:pt x="10513546" y="989782"/>
                  </a:cubicBezTo>
                  <a:cubicBezTo>
                    <a:pt x="10538504" y="1224688"/>
                    <a:pt x="10503604" y="1240506"/>
                    <a:pt x="10513546" y="1400180"/>
                  </a:cubicBezTo>
                  <a:cubicBezTo>
                    <a:pt x="10523488" y="1559854"/>
                    <a:pt x="10463953" y="1672808"/>
                    <a:pt x="10513546" y="1834718"/>
                  </a:cubicBezTo>
                  <a:cubicBezTo>
                    <a:pt x="10563139" y="1996628"/>
                    <a:pt x="10457671" y="2296008"/>
                    <a:pt x="10513546" y="2414103"/>
                  </a:cubicBezTo>
                  <a:cubicBezTo>
                    <a:pt x="10373599" y="2435084"/>
                    <a:pt x="10163142" y="2402976"/>
                    <a:pt x="10034596" y="2414103"/>
                  </a:cubicBezTo>
                  <a:cubicBezTo>
                    <a:pt x="9906050" y="2425230"/>
                    <a:pt x="9660104" y="2398447"/>
                    <a:pt x="9450510" y="2414103"/>
                  </a:cubicBezTo>
                  <a:cubicBezTo>
                    <a:pt x="9240916" y="2429759"/>
                    <a:pt x="9241468" y="2382601"/>
                    <a:pt x="9181830" y="2414103"/>
                  </a:cubicBezTo>
                  <a:cubicBezTo>
                    <a:pt x="9122192" y="2445605"/>
                    <a:pt x="9002112" y="2411564"/>
                    <a:pt x="8913151" y="2414103"/>
                  </a:cubicBezTo>
                  <a:cubicBezTo>
                    <a:pt x="8824190" y="2416642"/>
                    <a:pt x="8524939" y="2350394"/>
                    <a:pt x="8329065" y="2414103"/>
                  </a:cubicBezTo>
                  <a:cubicBezTo>
                    <a:pt x="8133191" y="2477812"/>
                    <a:pt x="8126642" y="2396512"/>
                    <a:pt x="7955250" y="2414103"/>
                  </a:cubicBezTo>
                  <a:cubicBezTo>
                    <a:pt x="7783859" y="2431694"/>
                    <a:pt x="7486811" y="2332164"/>
                    <a:pt x="7266028" y="2414103"/>
                  </a:cubicBezTo>
                  <a:cubicBezTo>
                    <a:pt x="7045245" y="2496042"/>
                    <a:pt x="6972886" y="2376144"/>
                    <a:pt x="6892213" y="2414103"/>
                  </a:cubicBezTo>
                  <a:cubicBezTo>
                    <a:pt x="6811540" y="2452062"/>
                    <a:pt x="6399042" y="2357029"/>
                    <a:pt x="6202992" y="2414103"/>
                  </a:cubicBezTo>
                  <a:cubicBezTo>
                    <a:pt x="6006942" y="2471177"/>
                    <a:pt x="6009169" y="2391223"/>
                    <a:pt x="5934313" y="2414103"/>
                  </a:cubicBezTo>
                  <a:cubicBezTo>
                    <a:pt x="5859457" y="2436983"/>
                    <a:pt x="5581354" y="2363823"/>
                    <a:pt x="5245091" y="2414103"/>
                  </a:cubicBezTo>
                  <a:cubicBezTo>
                    <a:pt x="4908828" y="2464383"/>
                    <a:pt x="5057463" y="2382903"/>
                    <a:pt x="4871276" y="2414103"/>
                  </a:cubicBezTo>
                  <a:cubicBezTo>
                    <a:pt x="4685090" y="2445303"/>
                    <a:pt x="4730594" y="2387624"/>
                    <a:pt x="4602597" y="2414103"/>
                  </a:cubicBezTo>
                  <a:cubicBezTo>
                    <a:pt x="4474600" y="2440582"/>
                    <a:pt x="4304778" y="2396809"/>
                    <a:pt x="4228782" y="2414103"/>
                  </a:cubicBezTo>
                  <a:cubicBezTo>
                    <a:pt x="4152787" y="2431397"/>
                    <a:pt x="3738184" y="2344636"/>
                    <a:pt x="3539560" y="2414103"/>
                  </a:cubicBezTo>
                  <a:cubicBezTo>
                    <a:pt x="3340936" y="2483570"/>
                    <a:pt x="3290751" y="2379302"/>
                    <a:pt x="3165746" y="2414103"/>
                  </a:cubicBezTo>
                  <a:cubicBezTo>
                    <a:pt x="3040741" y="2448904"/>
                    <a:pt x="2962624" y="2391760"/>
                    <a:pt x="2897066" y="2414103"/>
                  </a:cubicBezTo>
                  <a:cubicBezTo>
                    <a:pt x="2831508" y="2436446"/>
                    <a:pt x="2633568" y="2382918"/>
                    <a:pt x="2523251" y="2414103"/>
                  </a:cubicBezTo>
                  <a:cubicBezTo>
                    <a:pt x="2412934" y="2445288"/>
                    <a:pt x="2193924" y="2401085"/>
                    <a:pt x="2044301" y="2414103"/>
                  </a:cubicBezTo>
                  <a:cubicBezTo>
                    <a:pt x="1894678" y="2427121"/>
                    <a:pt x="1744330" y="2349114"/>
                    <a:pt x="1460215" y="2414103"/>
                  </a:cubicBezTo>
                  <a:cubicBezTo>
                    <a:pt x="1176100" y="2479092"/>
                    <a:pt x="1249204" y="2389921"/>
                    <a:pt x="1086400" y="2414103"/>
                  </a:cubicBezTo>
                  <a:cubicBezTo>
                    <a:pt x="923597" y="2438285"/>
                    <a:pt x="391965" y="2403680"/>
                    <a:pt x="0" y="2414103"/>
                  </a:cubicBezTo>
                  <a:cubicBezTo>
                    <a:pt x="-51147" y="2246604"/>
                    <a:pt x="10933" y="2086505"/>
                    <a:pt x="0" y="1931282"/>
                  </a:cubicBezTo>
                  <a:cubicBezTo>
                    <a:pt x="-10933" y="1776059"/>
                    <a:pt x="43310" y="1599471"/>
                    <a:pt x="0" y="1448462"/>
                  </a:cubicBezTo>
                  <a:cubicBezTo>
                    <a:pt x="-43310" y="1297453"/>
                    <a:pt x="50384" y="1086839"/>
                    <a:pt x="0" y="965641"/>
                  </a:cubicBezTo>
                  <a:cubicBezTo>
                    <a:pt x="-50384" y="844443"/>
                    <a:pt x="11421" y="681296"/>
                    <a:pt x="0" y="482821"/>
                  </a:cubicBezTo>
                  <a:cubicBezTo>
                    <a:pt x="-11421" y="284346"/>
                    <a:pt x="16530" y="189625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stealth" w="lg" len="lg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77CAA7E-7157-FB13-EF93-A70429E90C70}"/>
                </a:ext>
              </a:extLst>
            </p:cNvPr>
            <p:cNvSpPr txBox="1"/>
            <p:nvPr/>
          </p:nvSpPr>
          <p:spPr>
            <a:xfrm>
              <a:off x="1090413" y="5410435"/>
              <a:ext cx="13324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Passive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60345E6-EBD8-1F24-51D4-EF62C9F5F3F4}"/>
                </a:ext>
              </a:extLst>
            </p:cNvPr>
            <p:cNvSpPr txBox="1"/>
            <p:nvPr/>
          </p:nvSpPr>
          <p:spPr>
            <a:xfrm>
              <a:off x="3787715" y="4856437"/>
              <a:ext cx="2784737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Intensity</a:t>
              </a:r>
            </a:p>
            <a:p>
              <a:r>
                <a:rPr lang="en-US" dirty="0"/>
                <a:t>     Sound pressure</a:t>
              </a:r>
            </a:p>
            <a:p>
              <a:r>
                <a:rPr lang="en-US" dirty="0"/>
                <a:t>     Image</a:t>
              </a:r>
            </a:p>
            <a:p>
              <a:r>
                <a:rPr lang="en-US" dirty="0"/>
                <a:t>     Humidity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6F71838-6E08-32FB-473B-588BD50CB208}"/>
                </a:ext>
              </a:extLst>
            </p:cNvPr>
            <p:cNvSpPr txBox="1"/>
            <p:nvPr/>
          </p:nvSpPr>
          <p:spPr>
            <a:xfrm>
              <a:off x="9314756" y="5798427"/>
              <a:ext cx="19271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Microphone</a:t>
              </a:r>
              <a:endParaRPr 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C2354C6-D621-AE4D-7128-3E1EF76D79E6}"/>
                </a:ext>
              </a:extLst>
            </p:cNvPr>
            <p:cNvSpPr txBox="1"/>
            <p:nvPr/>
          </p:nvSpPr>
          <p:spPr>
            <a:xfrm>
              <a:off x="9314756" y="6300735"/>
              <a:ext cx="131638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Camera</a:t>
              </a:r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7771568-B8EC-7DBF-F8D6-589DB64CBC33}"/>
                </a:ext>
              </a:extLst>
            </p:cNvPr>
            <p:cNvSpPr txBox="1"/>
            <p:nvPr/>
          </p:nvSpPr>
          <p:spPr>
            <a:xfrm>
              <a:off x="9314755" y="4910143"/>
              <a:ext cx="172675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Altimeter /</a:t>
              </a:r>
            </a:p>
            <a:p>
              <a:r>
                <a:rPr lang="en-US" b="1" dirty="0"/>
                <a:t>Barometer</a:t>
              </a:r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6109865-F81F-D18B-D17A-22ED4110C017}"/>
                </a:ext>
              </a:extLst>
            </p:cNvPr>
            <p:cNvSpPr txBox="1"/>
            <p:nvPr/>
          </p:nvSpPr>
          <p:spPr>
            <a:xfrm>
              <a:off x="9319839" y="4407835"/>
              <a:ext cx="74892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IMU</a:t>
              </a:r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57CEF75-FD63-6D52-ECB6-ED45BA216DDB}"/>
              </a:ext>
            </a:extLst>
          </p:cNvPr>
          <p:cNvGrpSpPr/>
          <p:nvPr/>
        </p:nvGrpSpPr>
        <p:grpSpPr>
          <a:xfrm>
            <a:off x="954554" y="2101436"/>
            <a:ext cx="10513546" cy="2108536"/>
            <a:chOff x="954554" y="2101436"/>
            <a:chExt cx="10513546" cy="2108536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5DCB44B-6680-8A04-D585-6B8B33AB05DE}"/>
                </a:ext>
              </a:extLst>
            </p:cNvPr>
            <p:cNvSpPr txBox="1"/>
            <p:nvPr/>
          </p:nvSpPr>
          <p:spPr>
            <a:xfrm>
              <a:off x="1201822" y="2818705"/>
              <a:ext cx="11095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Active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5B8455C-DE18-767A-0764-BD566C2C4784}"/>
                </a:ext>
              </a:extLst>
            </p:cNvPr>
            <p:cNvSpPr txBox="1"/>
            <p:nvPr/>
          </p:nvSpPr>
          <p:spPr>
            <a:xfrm>
              <a:off x="3787715" y="2565977"/>
              <a:ext cx="416973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Distance</a:t>
              </a:r>
            </a:p>
            <a:p>
              <a:r>
                <a:rPr lang="en-US" dirty="0"/>
                <a:t>       Time-of-flight, </a:t>
              </a:r>
            </a:p>
            <a:p>
              <a:r>
                <a:rPr lang="en-US" dirty="0"/>
                <a:t>       received angle/intensity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855DA59-4AE9-199E-B074-CFCBA1422167}"/>
                </a:ext>
              </a:extLst>
            </p:cNvPr>
            <p:cNvSpPr txBox="1"/>
            <p:nvPr/>
          </p:nvSpPr>
          <p:spPr>
            <a:xfrm>
              <a:off x="9314756" y="2331575"/>
              <a:ext cx="11256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LiDAR</a:t>
              </a:r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437C2AE-7751-D8DD-DBE5-B64719B68BB0}"/>
                </a:ext>
              </a:extLst>
            </p:cNvPr>
            <p:cNvSpPr txBox="1"/>
            <p:nvPr/>
          </p:nvSpPr>
          <p:spPr>
            <a:xfrm>
              <a:off x="9314756" y="3044988"/>
              <a:ext cx="168988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Ultrasonic</a:t>
              </a:r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B89BC43-F26D-474F-E1C7-8C64D96704BD}"/>
                </a:ext>
              </a:extLst>
            </p:cNvPr>
            <p:cNvSpPr txBox="1"/>
            <p:nvPr/>
          </p:nvSpPr>
          <p:spPr>
            <a:xfrm>
              <a:off x="9314756" y="3724121"/>
              <a:ext cx="133081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Infrared</a:t>
              </a:r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CDD3B3F-ACA6-3355-4564-789E9D3E13C0}"/>
                </a:ext>
              </a:extLst>
            </p:cNvPr>
            <p:cNvSpPr/>
            <p:nvPr/>
          </p:nvSpPr>
          <p:spPr bwMode="auto">
            <a:xfrm>
              <a:off x="954554" y="2101436"/>
              <a:ext cx="10513546" cy="2108536"/>
            </a:xfrm>
            <a:custGeom>
              <a:avLst/>
              <a:gdLst>
                <a:gd name="connsiteX0" fmla="*/ 0 w 10513546"/>
                <a:gd name="connsiteY0" fmla="*/ 0 h 2108536"/>
                <a:gd name="connsiteX1" fmla="*/ 478950 w 10513546"/>
                <a:gd name="connsiteY1" fmla="*/ 0 h 2108536"/>
                <a:gd name="connsiteX2" fmla="*/ 747630 w 10513546"/>
                <a:gd name="connsiteY2" fmla="*/ 0 h 2108536"/>
                <a:gd name="connsiteX3" fmla="*/ 1541987 w 10513546"/>
                <a:gd name="connsiteY3" fmla="*/ 0 h 2108536"/>
                <a:gd name="connsiteX4" fmla="*/ 2020937 w 10513546"/>
                <a:gd name="connsiteY4" fmla="*/ 0 h 2108536"/>
                <a:gd name="connsiteX5" fmla="*/ 2499888 w 10513546"/>
                <a:gd name="connsiteY5" fmla="*/ 0 h 2108536"/>
                <a:gd name="connsiteX6" fmla="*/ 3294244 w 10513546"/>
                <a:gd name="connsiteY6" fmla="*/ 0 h 2108536"/>
                <a:gd name="connsiteX7" fmla="*/ 3668059 w 10513546"/>
                <a:gd name="connsiteY7" fmla="*/ 0 h 2108536"/>
                <a:gd name="connsiteX8" fmla="*/ 4462416 w 10513546"/>
                <a:gd name="connsiteY8" fmla="*/ 0 h 2108536"/>
                <a:gd name="connsiteX9" fmla="*/ 5256773 w 10513546"/>
                <a:gd name="connsiteY9" fmla="*/ 0 h 2108536"/>
                <a:gd name="connsiteX10" fmla="*/ 5840859 w 10513546"/>
                <a:gd name="connsiteY10" fmla="*/ 0 h 2108536"/>
                <a:gd name="connsiteX11" fmla="*/ 6635216 w 10513546"/>
                <a:gd name="connsiteY11" fmla="*/ 0 h 2108536"/>
                <a:gd name="connsiteX12" fmla="*/ 7114166 w 10513546"/>
                <a:gd name="connsiteY12" fmla="*/ 0 h 2108536"/>
                <a:gd name="connsiteX13" fmla="*/ 7593117 w 10513546"/>
                <a:gd name="connsiteY13" fmla="*/ 0 h 2108536"/>
                <a:gd name="connsiteX14" fmla="*/ 8282338 w 10513546"/>
                <a:gd name="connsiteY14" fmla="*/ 0 h 2108536"/>
                <a:gd name="connsiteX15" fmla="*/ 8761288 w 10513546"/>
                <a:gd name="connsiteY15" fmla="*/ 0 h 2108536"/>
                <a:gd name="connsiteX16" fmla="*/ 9555645 w 10513546"/>
                <a:gd name="connsiteY16" fmla="*/ 0 h 2108536"/>
                <a:gd name="connsiteX17" fmla="*/ 10513546 w 10513546"/>
                <a:gd name="connsiteY17" fmla="*/ 0 h 2108536"/>
                <a:gd name="connsiteX18" fmla="*/ 10513546 w 10513546"/>
                <a:gd name="connsiteY18" fmla="*/ 527134 h 2108536"/>
                <a:gd name="connsiteX19" fmla="*/ 10513546 w 10513546"/>
                <a:gd name="connsiteY19" fmla="*/ 1075353 h 2108536"/>
                <a:gd name="connsiteX20" fmla="*/ 10513546 w 10513546"/>
                <a:gd name="connsiteY20" fmla="*/ 1539231 h 2108536"/>
                <a:gd name="connsiteX21" fmla="*/ 10513546 w 10513546"/>
                <a:gd name="connsiteY21" fmla="*/ 2108536 h 2108536"/>
                <a:gd name="connsiteX22" fmla="*/ 9824325 w 10513546"/>
                <a:gd name="connsiteY22" fmla="*/ 2108536 h 2108536"/>
                <a:gd name="connsiteX23" fmla="*/ 9450510 w 10513546"/>
                <a:gd name="connsiteY23" fmla="*/ 2108536 h 2108536"/>
                <a:gd name="connsiteX24" fmla="*/ 8866424 w 10513546"/>
                <a:gd name="connsiteY24" fmla="*/ 2108536 h 2108536"/>
                <a:gd name="connsiteX25" fmla="*/ 8597744 w 10513546"/>
                <a:gd name="connsiteY25" fmla="*/ 2108536 h 2108536"/>
                <a:gd name="connsiteX26" fmla="*/ 8329065 w 10513546"/>
                <a:gd name="connsiteY26" fmla="*/ 2108536 h 2108536"/>
                <a:gd name="connsiteX27" fmla="*/ 7744979 w 10513546"/>
                <a:gd name="connsiteY27" fmla="*/ 2108536 h 2108536"/>
                <a:gd name="connsiteX28" fmla="*/ 7371164 w 10513546"/>
                <a:gd name="connsiteY28" fmla="*/ 2108536 h 2108536"/>
                <a:gd name="connsiteX29" fmla="*/ 6681943 w 10513546"/>
                <a:gd name="connsiteY29" fmla="*/ 2108536 h 2108536"/>
                <a:gd name="connsiteX30" fmla="*/ 6308128 w 10513546"/>
                <a:gd name="connsiteY30" fmla="*/ 2108536 h 2108536"/>
                <a:gd name="connsiteX31" fmla="*/ 5618906 w 10513546"/>
                <a:gd name="connsiteY31" fmla="*/ 2108536 h 2108536"/>
                <a:gd name="connsiteX32" fmla="*/ 5350227 w 10513546"/>
                <a:gd name="connsiteY32" fmla="*/ 2108536 h 2108536"/>
                <a:gd name="connsiteX33" fmla="*/ 4661005 w 10513546"/>
                <a:gd name="connsiteY33" fmla="*/ 2108536 h 2108536"/>
                <a:gd name="connsiteX34" fmla="*/ 4287190 w 10513546"/>
                <a:gd name="connsiteY34" fmla="*/ 2108536 h 2108536"/>
                <a:gd name="connsiteX35" fmla="*/ 4018511 w 10513546"/>
                <a:gd name="connsiteY35" fmla="*/ 2108536 h 2108536"/>
                <a:gd name="connsiteX36" fmla="*/ 3644696 w 10513546"/>
                <a:gd name="connsiteY36" fmla="*/ 2108536 h 2108536"/>
                <a:gd name="connsiteX37" fmla="*/ 2955475 w 10513546"/>
                <a:gd name="connsiteY37" fmla="*/ 2108536 h 2108536"/>
                <a:gd name="connsiteX38" fmla="*/ 2581660 w 10513546"/>
                <a:gd name="connsiteY38" fmla="*/ 2108536 h 2108536"/>
                <a:gd name="connsiteX39" fmla="*/ 2312980 w 10513546"/>
                <a:gd name="connsiteY39" fmla="*/ 2108536 h 2108536"/>
                <a:gd name="connsiteX40" fmla="*/ 1939165 w 10513546"/>
                <a:gd name="connsiteY40" fmla="*/ 2108536 h 2108536"/>
                <a:gd name="connsiteX41" fmla="*/ 1460215 w 10513546"/>
                <a:gd name="connsiteY41" fmla="*/ 2108536 h 2108536"/>
                <a:gd name="connsiteX42" fmla="*/ 876129 w 10513546"/>
                <a:gd name="connsiteY42" fmla="*/ 2108536 h 2108536"/>
                <a:gd name="connsiteX43" fmla="*/ 502314 w 10513546"/>
                <a:gd name="connsiteY43" fmla="*/ 2108536 h 2108536"/>
                <a:gd name="connsiteX44" fmla="*/ 0 w 10513546"/>
                <a:gd name="connsiteY44" fmla="*/ 2108536 h 2108536"/>
                <a:gd name="connsiteX45" fmla="*/ 0 w 10513546"/>
                <a:gd name="connsiteY45" fmla="*/ 1581402 h 2108536"/>
                <a:gd name="connsiteX46" fmla="*/ 0 w 10513546"/>
                <a:gd name="connsiteY46" fmla="*/ 1054268 h 2108536"/>
                <a:gd name="connsiteX47" fmla="*/ 0 w 10513546"/>
                <a:gd name="connsiteY47" fmla="*/ 527134 h 2108536"/>
                <a:gd name="connsiteX48" fmla="*/ 0 w 10513546"/>
                <a:gd name="connsiteY48" fmla="*/ 0 h 2108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0513546" h="2108536" extrusionOk="0">
                  <a:moveTo>
                    <a:pt x="0" y="0"/>
                  </a:moveTo>
                  <a:cubicBezTo>
                    <a:pt x="218897" y="-51781"/>
                    <a:pt x="250069" y="22433"/>
                    <a:pt x="478950" y="0"/>
                  </a:cubicBezTo>
                  <a:cubicBezTo>
                    <a:pt x="707831" y="-22433"/>
                    <a:pt x="652283" y="675"/>
                    <a:pt x="747630" y="0"/>
                  </a:cubicBezTo>
                  <a:cubicBezTo>
                    <a:pt x="842977" y="-675"/>
                    <a:pt x="1207282" y="37474"/>
                    <a:pt x="1541987" y="0"/>
                  </a:cubicBezTo>
                  <a:cubicBezTo>
                    <a:pt x="1876692" y="-37474"/>
                    <a:pt x="1897637" y="57123"/>
                    <a:pt x="2020937" y="0"/>
                  </a:cubicBezTo>
                  <a:cubicBezTo>
                    <a:pt x="2144237" y="-57123"/>
                    <a:pt x="2315712" y="27846"/>
                    <a:pt x="2499888" y="0"/>
                  </a:cubicBezTo>
                  <a:cubicBezTo>
                    <a:pt x="2684064" y="-27846"/>
                    <a:pt x="2926889" y="3814"/>
                    <a:pt x="3294244" y="0"/>
                  </a:cubicBezTo>
                  <a:cubicBezTo>
                    <a:pt x="3661599" y="-3814"/>
                    <a:pt x="3509632" y="28544"/>
                    <a:pt x="3668059" y="0"/>
                  </a:cubicBezTo>
                  <a:cubicBezTo>
                    <a:pt x="3826486" y="-28544"/>
                    <a:pt x="4242573" y="7001"/>
                    <a:pt x="4462416" y="0"/>
                  </a:cubicBezTo>
                  <a:cubicBezTo>
                    <a:pt x="4682259" y="-7001"/>
                    <a:pt x="4944428" y="14844"/>
                    <a:pt x="5256773" y="0"/>
                  </a:cubicBezTo>
                  <a:cubicBezTo>
                    <a:pt x="5569118" y="-14844"/>
                    <a:pt x="5597742" y="7427"/>
                    <a:pt x="5840859" y="0"/>
                  </a:cubicBezTo>
                  <a:cubicBezTo>
                    <a:pt x="6083976" y="-7427"/>
                    <a:pt x="6359447" y="65344"/>
                    <a:pt x="6635216" y="0"/>
                  </a:cubicBezTo>
                  <a:cubicBezTo>
                    <a:pt x="6910985" y="-65344"/>
                    <a:pt x="6950434" y="33436"/>
                    <a:pt x="7114166" y="0"/>
                  </a:cubicBezTo>
                  <a:cubicBezTo>
                    <a:pt x="7277898" y="-33436"/>
                    <a:pt x="7377312" y="32188"/>
                    <a:pt x="7593117" y="0"/>
                  </a:cubicBezTo>
                  <a:cubicBezTo>
                    <a:pt x="7808922" y="-32188"/>
                    <a:pt x="8041442" y="61702"/>
                    <a:pt x="8282338" y="0"/>
                  </a:cubicBezTo>
                  <a:cubicBezTo>
                    <a:pt x="8523234" y="-61702"/>
                    <a:pt x="8575544" y="19803"/>
                    <a:pt x="8761288" y="0"/>
                  </a:cubicBezTo>
                  <a:cubicBezTo>
                    <a:pt x="8947032" y="-19803"/>
                    <a:pt x="9226496" y="22758"/>
                    <a:pt x="9555645" y="0"/>
                  </a:cubicBezTo>
                  <a:cubicBezTo>
                    <a:pt x="9884794" y="-22758"/>
                    <a:pt x="10295536" y="107304"/>
                    <a:pt x="10513546" y="0"/>
                  </a:cubicBezTo>
                  <a:cubicBezTo>
                    <a:pt x="10574776" y="256831"/>
                    <a:pt x="10460179" y="341778"/>
                    <a:pt x="10513546" y="527134"/>
                  </a:cubicBezTo>
                  <a:cubicBezTo>
                    <a:pt x="10566913" y="712490"/>
                    <a:pt x="10489481" y="951326"/>
                    <a:pt x="10513546" y="1075353"/>
                  </a:cubicBezTo>
                  <a:cubicBezTo>
                    <a:pt x="10537611" y="1199380"/>
                    <a:pt x="10502547" y="1407167"/>
                    <a:pt x="10513546" y="1539231"/>
                  </a:cubicBezTo>
                  <a:cubicBezTo>
                    <a:pt x="10524545" y="1671295"/>
                    <a:pt x="10456232" y="1946539"/>
                    <a:pt x="10513546" y="2108536"/>
                  </a:cubicBezTo>
                  <a:cubicBezTo>
                    <a:pt x="10232838" y="2127679"/>
                    <a:pt x="10098018" y="2055347"/>
                    <a:pt x="9824325" y="2108536"/>
                  </a:cubicBezTo>
                  <a:cubicBezTo>
                    <a:pt x="9550632" y="2161725"/>
                    <a:pt x="9632488" y="2077359"/>
                    <a:pt x="9450510" y="2108536"/>
                  </a:cubicBezTo>
                  <a:cubicBezTo>
                    <a:pt x="9268532" y="2139713"/>
                    <a:pt x="9076018" y="2092880"/>
                    <a:pt x="8866424" y="2108536"/>
                  </a:cubicBezTo>
                  <a:cubicBezTo>
                    <a:pt x="8656830" y="2124192"/>
                    <a:pt x="8657382" y="2077034"/>
                    <a:pt x="8597744" y="2108536"/>
                  </a:cubicBezTo>
                  <a:cubicBezTo>
                    <a:pt x="8538106" y="2140038"/>
                    <a:pt x="8418026" y="2105997"/>
                    <a:pt x="8329065" y="2108536"/>
                  </a:cubicBezTo>
                  <a:cubicBezTo>
                    <a:pt x="8240104" y="2111075"/>
                    <a:pt x="7940853" y="2044827"/>
                    <a:pt x="7744979" y="2108536"/>
                  </a:cubicBezTo>
                  <a:cubicBezTo>
                    <a:pt x="7549105" y="2172245"/>
                    <a:pt x="7542556" y="2090945"/>
                    <a:pt x="7371164" y="2108536"/>
                  </a:cubicBezTo>
                  <a:cubicBezTo>
                    <a:pt x="7199773" y="2126127"/>
                    <a:pt x="6902011" y="2104809"/>
                    <a:pt x="6681943" y="2108536"/>
                  </a:cubicBezTo>
                  <a:cubicBezTo>
                    <a:pt x="6461875" y="2112263"/>
                    <a:pt x="6388801" y="2070577"/>
                    <a:pt x="6308128" y="2108536"/>
                  </a:cubicBezTo>
                  <a:cubicBezTo>
                    <a:pt x="6227455" y="2146495"/>
                    <a:pt x="5815440" y="2055009"/>
                    <a:pt x="5618906" y="2108536"/>
                  </a:cubicBezTo>
                  <a:cubicBezTo>
                    <a:pt x="5422372" y="2162063"/>
                    <a:pt x="5425083" y="2085656"/>
                    <a:pt x="5350227" y="2108536"/>
                  </a:cubicBezTo>
                  <a:cubicBezTo>
                    <a:pt x="5275371" y="2131416"/>
                    <a:pt x="4997268" y="2058256"/>
                    <a:pt x="4661005" y="2108536"/>
                  </a:cubicBezTo>
                  <a:cubicBezTo>
                    <a:pt x="4324742" y="2158816"/>
                    <a:pt x="4473377" y="2077336"/>
                    <a:pt x="4287190" y="2108536"/>
                  </a:cubicBezTo>
                  <a:cubicBezTo>
                    <a:pt x="4101004" y="2139736"/>
                    <a:pt x="4146508" y="2082057"/>
                    <a:pt x="4018511" y="2108536"/>
                  </a:cubicBezTo>
                  <a:cubicBezTo>
                    <a:pt x="3890514" y="2135015"/>
                    <a:pt x="3720692" y="2091242"/>
                    <a:pt x="3644696" y="2108536"/>
                  </a:cubicBezTo>
                  <a:cubicBezTo>
                    <a:pt x="3568701" y="2125830"/>
                    <a:pt x="3153735" y="2035949"/>
                    <a:pt x="2955475" y="2108536"/>
                  </a:cubicBezTo>
                  <a:cubicBezTo>
                    <a:pt x="2757215" y="2181123"/>
                    <a:pt x="2712334" y="2076097"/>
                    <a:pt x="2581660" y="2108536"/>
                  </a:cubicBezTo>
                  <a:cubicBezTo>
                    <a:pt x="2450986" y="2140975"/>
                    <a:pt x="2378538" y="2086193"/>
                    <a:pt x="2312980" y="2108536"/>
                  </a:cubicBezTo>
                  <a:cubicBezTo>
                    <a:pt x="2247422" y="2130879"/>
                    <a:pt x="2049482" y="2077351"/>
                    <a:pt x="1939165" y="2108536"/>
                  </a:cubicBezTo>
                  <a:cubicBezTo>
                    <a:pt x="1828848" y="2139721"/>
                    <a:pt x="1609838" y="2095518"/>
                    <a:pt x="1460215" y="2108536"/>
                  </a:cubicBezTo>
                  <a:cubicBezTo>
                    <a:pt x="1310592" y="2121554"/>
                    <a:pt x="1160244" y="2043547"/>
                    <a:pt x="876129" y="2108536"/>
                  </a:cubicBezTo>
                  <a:cubicBezTo>
                    <a:pt x="592014" y="2173525"/>
                    <a:pt x="665118" y="2084354"/>
                    <a:pt x="502314" y="2108536"/>
                  </a:cubicBezTo>
                  <a:cubicBezTo>
                    <a:pt x="339511" y="2132718"/>
                    <a:pt x="129148" y="2056147"/>
                    <a:pt x="0" y="2108536"/>
                  </a:cubicBezTo>
                  <a:cubicBezTo>
                    <a:pt x="-28806" y="1895302"/>
                    <a:pt x="16739" y="1703084"/>
                    <a:pt x="0" y="1581402"/>
                  </a:cubicBezTo>
                  <a:cubicBezTo>
                    <a:pt x="-16739" y="1459720"/>
                    <a:pt x="44060" y="1204368"/>
                    <a:pt x="0" y="1054268"/>
                  </a:cubicBezTo>
                  <a:cubicBezTo>
                    <a:pt x="-44060" y="904168"/>
                    <a:pt x="54409" y="749694"/>
                    <a:pt x="0" y="527134"/>
                  </a:cubicBezTo>
                  <a:cubicBezTo>
                    <a:pt x="-54409" y="304574"/>
                    <a:pt x="2272" y="165465"/>
                    <a:pt x="0" y="0"/>
                  </a:cubicBezTo>
                  <a:close/>
                </a:path>
              </a:pathLst>
            </a:cu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stealth" w="lg" len="lg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7783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stealth" w="lg" len="lg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stealth" w="lg" len="lg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29008</TotalTime>
  <Words>874</Words>
  <Application>Microsoft Macintosh PowerPoint</Application>
  <PresentationFormat>Widescreen</PresentationFormat>
  <Paragraphs>182</Paragraphs>
  <Slides>39</Slides>
  <Notes>39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Cambria Math</vt:lpstr>
      <vt:lpstr>Wingdings</vt:lpstr>
      <vt:lpstr>Blank Presentation</vt:lpstr>
      <vt:lpstr>ECE693H, Spring 2025: Multi-robot System Design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cade lab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for your Cover</dc:title>
  <dc:subject/>
  <dc:creator>cade lab</dc:creator>
  <cp:keywords/>
  <dc:description/>
  <cp:lastModifiedBy>Daniel Drew</cp:lastModifiedBy>
  <cp:revision>993</cp:revision>
  <cp:lastPrinted>2025-01-27T23:06:22Z</cp:lastPrinted>
  <dcterms:created xsi:type="dcterms:W3CDTF">2011-02-07T17:37:21Z</dcterms:created>
  <dcterms:modified xsi:type="dcterms:W3CDTF">2025-01-29T21:00:05Z</dcterms:modified>
  <cp:category/>
</cp:coreProperties>
</file>

<file path=docProps/thumbnail.jpeg>
</file>